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3.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4.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84" r:id="rId2"/>
    <p:sldId id="265" r:id="rId3"/>
    <p:sldId id="315" r:id="rId4"/>
    <p:sldId id="282" r:id="rId5"/>
    <p:sldId id="895" r:id="rId6"/>
    <p:sldId id="994" r:id="rId7"/>
    <p:sldId id="919" r:id="rId8"/>
    <p:sldId id="947" r:id="rId9"/>
    <p:sldId id="930" r:id="rId10"/>
    <p:sldId id="975" r:id="rId11"/>
    <p:sldId id="976" r:id="rId12"/>
    <p:sldId id="977" r:id="rId13"/>
    <p:sldId id="978" r:id="rId14"/>
    <p:sldId id="979" r:id="rId15"/>
    <p:sldId id="980" r:id="rId16"/>
    <p:sldId id="981" r:id="rId17"/>
    <p:sldId id="933" r:id="rId18"/>
    <p:sldId id="992" r:id="rId19"/>
    <p:sldId id="982" r:id="rId20"/>
    <p:sldId id="983" r:id="rId21"/>
    <p:sldId id="984" r:id="rId22"/>
    <p:sldId id="985" r:id="rId23"/>
    <p:sldId id="986" r:id="rId24"/>
    <p:sldId id="987" r:id="rId25"/>
    <p:sldId id="988" r:id="rId26"/>
    <p:sldId id="989" r:id="rId27"/>
    <p:sldId id="927" r:id="rId28"/>
    <p:sldId id="993" r:id="rId29"/>
    <p:sldId id="996" r:id="rId30"/>
    <p:sldId id="990" r:id="rId31"/>
    <p:sldId id="917" r:id="rId32"/>
    <p:sldId id="897" r:id="rId33"/>
    <p:sldId id="898" r:id="rId34"/>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8620C1F-6447-1D0D-156F-F338CA077079}" name="Prof. YEUNG Dannii" initials="DY" userId="S::ylyeung@um.cityu.edu.hk::e9f9852b-c180-4b57-8222-a39b77226009" providerId="AD"/>
  <p188:author id="{2291F035-4E7C-700D-E10B-27542ED6404C}" name="Ruby Lo" initials="RL" userId="2a8b3e7913d6a01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B24"/>
    <a:srgbClr val="F2C444"/>
    <a:srgbClr val="A365D1"/>
    <a:srgbClr val="5B9BD5"/>
    <a:srgbClr val="E0E4EB"/>
    <a:srgbClr val="609ED6"/>
    <a:srgbClr val="F1EEDC"/>
    <a:srgbClr val="26B9C7"/>
    <a:srgbClr val="E5F7F8"/>
    <a:srgbClr val="E5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89" autoAdjust="0"/>
    <p:restoredTop sz="70322" autoAdjust="0"/>
  </p:normalViewPr>
  <p:slideViewPr>
    <p:cSldViewPr snapToGrid="0">
      <p:cViewPr varScale="1">
        <p:scale>
          <a:sx n="103" d="100"/>
          <a:sy n="103" d="100"/>
        </p:scale>
        <p:origin x="2368" y="168"/>
      </p:cViewPr>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992361111111091E-2"/>
          <c:y val="4.8348140399471565E-2"/>
          <c:w val="0.87166967592592581"/>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工作表1!$B$2:$C$2</c:f>
              <c:numCache>
                <c:formatCode>0.00</c:formatCode>
                <c:ptCount val="2"/>
                <c:pt idx="0">
                  <c:v>2.0499999999999998</c:v>
                </c:pt>
                <c:pt idx="1">
                  <c:v>2.0499999999999998</c:v>
                </c:pt>
              </c:numCache>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工作表1!$B$3:$C$3</c:f>
              <c:numCache>
                <c:formatCode>0.00</c:formatCode>
                <c:ptCount val="2"/>
                <c:pt idx="0">
                  <c:v>1.82</c:v>
                </c:pt>
                <c:pt idx="1">
                  <c:v>2</c:v>
                </c:pt>
              </c:numCache>
            </c:numRef>
          </c:val>
          <c:extLst>
            <c:ext xmlns:c16="http://schemas.microsoft.com/office/drawing/2014/chart" uri="{C3380CC4-5D6E-409C-BE32-E72D297353CC}">
              <c16:uniqueId val="{00000001-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2.4"/>
          <c:min val="1.6"/>
        </c:scaling>
        <c:delete val="0"/>
        <c:axPos val="l"/>
        <c:majorGridlines>
          <c:spPr>
            <a:ln w="9525" cap="flat" cmpd="sng" algn="ctr">
              <a:no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0.2"/>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24291988950877"/>
          <c:y val="4.8348140399471565E-2"/>
          <c:w val="0.85441899736377136"/>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工作表1!$B$2:$E$2</c:f>
              <c:numCache>
                <c:formatCode>General</c:formatCode>
                <c:ptCount val="3"/>
                <c:pt idx="0">
                  <c:v>2.54</c:v>
                </c:pt>
                <c:pt idx="1">
                  <c:v>2.0099999999999998</c:v>
                </c:pt>
                <c:pt idx="2">
                  <c:v>2.6</c:v>
                </c:pt>
              </c:numCache>
              <c:extLst/>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工作表1!$B$3:$E$3</c:f>
              <c:numCache>
                <c:formatCode>General</c:formatCode>
                <c:ptCount val="3"/>
                <c:pt idx="0">
                  <c:v>2.33</c:v>
                </c:pt>
                <c:pt idx="1">
                  <c:v>1.98</c:v>
                </c:pt>
                <c:pt idx="2">
                  <c:v>2.61</c:v>
                </c:pt>
              </c:numCache>
              <c:extLst/>
            </c:numRef>
          </c:val>
          <c:extLst>
            <c:ext xmlns:c16="http://schemas.microsoft.com/office/drawing/2014/chart" uri="{C3380CC4-5D6E-409C-BE32-E72D297353CC}">
              <c16:uniqueId val="{00000001-0016-40FD-BA14-B55BE7B73860}"/>
            </c:ext>
          </c:extLst>
        </c:ser>
        <c:ser>
          <c:idx val="2"/>
          <c:order val="2"/>
          <c:tx>
            <c:strRef>
              <c:f>工作表1!$A$4</c:f>
              <c:strCache>
                <c:ptCount val="1"/>
                <c:pt idx="0">
                  <c:v>T3</c:v>
                </c:pt>
              </c:strCache>
            </c:strRef>
          </c:tx>
          <c:spPr>
            <a:solidFill>
              <a:srgbClr val="D096E5"/>
            </a:solidFill>
            <a:ln>
              <a:noFill/>
            </a:ln>
            <a:effectLst/>
          </c:spPr>
          <c:invertIfNegative val="0"/>
          <c:dLbls>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工作表1!$B$4:$E$4</c:f>
              <c:numCache>
                <c:formatCode>General</c:formatCode>
                <c:ptCount val="3"/>
                <c:pt idx="0">
                  <c:v>2.4500000000000002</c:v>
                </c:pt>
                <c:pt idx="1">
                  <c:v>2.11</c:v>
                </c:pt>
                <c:pt idx="2">
                  <c:v>2.71</c:v>
                </c:pt>
              </c:numCache>
              <c:extLst/>
            </c:numRef>
          </c:val>
          <c:extLst>
            <c:ext xmlns:c16="http://schemas.microsoft.com/office/drawing/2014/chart" uri="{C3380CC4-5D6E-409C-BE32-E72D297353CC}">
              <c16:uniqueId val="{00000002-0016-40FD-BA14-B55BE7B73860}"/>
            </c:ext>
          </c:extLst>
        </c:ser>
        <c:ser>
          <c:idx val="3"/>
          <c:order val="3"/>
          <c:tx>
            <c:strRef>
              <c:f>工作表1!$A$5</c:f>
              <c:strCache>
                <c:ptCount val="1"/>
                <c:pt idx="0">
                  <c:v>T4</c:v>
                </c:pt>
              </c:strCache>
            </c:strRef>
          </c:tx>
          <c:spPr>
            <a:solidFill>
              <a:srgbClr val="E5A896"/>
            </a:solidFill>
            <a:ln>
              <a:noFill/>
            </a:ln>
            <a:effectLst/>
          </c:spPr>
          <c:invertIfNegative val="0"/>
          <c:dLbls>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工作表1!$B$5:$E$5</c:f>
              <c:numCache>
                <c:formatCode>General</c:formatCode>
                <c:ptCount val="3"/>
                <c:pt idx="0">
                  <c:v>2.69</c:v>
                </c:pt>
                <c:pt idx="1">
                  <c:v>2.2599999999999998</c:v>
                </c:pt>
                <c:pt idx="2">
                  <c:v>2.69</c:v>
                </c:pt>
              </c:numCache>
              <c:extLst/>
            </c:numRef>
          </c:val>
          <c:extLst>
            <c:ext xmlns:c16="http://schemas.microsoft.com/office/drawing/2014/chart" uri="{C3380CC4-5D6E-409C-BE32-E72D297353CC}">
              <c16:uniqueId val="{00000003-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3"/>
          <c:min val="1.5"/>
        </c:scaling>
        <c:delete val="0"/>
        <c:axPos val="l"/>
        <c:majorGridlines>
          <c:spPr>
            <a:ln w="9525" cap="flat" cmpd="sng" algn="ctr">
              <a:no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0.5"/>
        <c:minorUnit val="0.2"/>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24291988950877"/>
          <c:y val="4.8348140399471565E-2"/>
          <c:w val="0.85441899736377136"/>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工作表1!$B$2:$E$2</c:f>
              <c:numCache>
                <c:formatCode>General</c:formatCode>
                <c:ptCount val="3"/>
                <c:pt idx="0">
                  <c:v>2.5299999999999998</c:v>
                </c:pt>
                <c:pt idx="1">
                  <c:v>1.75</c:v>
                </c:pt>
                <c:pt idx="2">
                  <c:v>2.2599999999999998</c:v>
                </c:pt>
              </c:numCache>
              <c:extLst/>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工作表1!$B$3:$E$3</c:f>
              <c:numCache>
                <c:formatCode>General</c:formatCode>
                <c:ptCount val="3"/>
                <c:pt idx="0">
                  <c:v>2.29</c:v>
                </c:pt>
                <c:pt idx="1">
                  <c:v>1.72</c:v>
                </c:pt>
                <c:pt idx="2">
                  <c:v>2.29</c:v>
                </c:pt>
              </c:numCache>
              <c:extLst/>
            </c:numRef>
          </c:val>
          <c:extLst>
            <c:ext xmlns:c16="http://schemas.microsoft.com/office/drawing/2014/chart" uri="{C3380CC4-5D6E-409C-BE32-E72D297353CC}">
              <c16:uniqueId val="{00000001-0016-40FD-BA14-B55BE7B73860}"/>
            </c:ext>
          </c:extLst>
        </c:ser>
        <c:ser>
          <c:idx val="2"/>
          <c:order val="2"/>
          <c:tx>
            <c:strRef>
              <c:f>工作表1!$A$4</c:f>
              <c:strCache>
                <c:ptCount val="1"/>
                <c:pt idx="0">
                  <c:v>T3</c:v>
                </c:pt>
              </c:strCache>
            </c:strRef>
          </c:tx>
          <c:spPr>
            <a:solidFill>
              <a:srgbClr val="D096E5"/>
            </a:solidFill>
            <a:ln>
              <a:noFill/>
            </a:ln>
            <a:effectLst/>
          </c:spPr>
          <c:invertIfNegative val="0"/>
          <c:dLbls>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工作表1!$B$4:$E$4</c:f>
              <c:numCache>
                <c:formatCode>General</c:formatCode>
                <c:ptCount val="3"/>
                <c:pt idx="0">
                  <c:v>2.3199999999999998</c:v>
                </c:pt>
                <c:pt idx="1">
                  <c:v>1.77</c:v>
                </c:pt>
                <c:pt idx="2">
                  <c:v>2.31</c:v>
                </c:pt>
              </c:numCache>
              <c:extLst/>
            </c:numRef>
          </c:val>
          <c:extLst>
            <c:ext xmlns:c16="http://schemas.microsoft.com/office/drawing/2014/chart" uri="{C3380CC4-5D6E-409C-BE32-E72D297353CC}">
              <c16:uniqueId val="{00000002-0016-40FD-BA14-B55BE7B73860}"/>
            </c:ext>
          </c:extLst>
        </c:ser>
        <c:ser>
          <c:idx val="3"/>
          <c:order val="3"/>
          <c:tx>
            <c:strRef>
              <c:f>工作表1!$A$5</c:f>
              <c:strCache>
                <c:ptCount val="1"/>
                <c:pt idx="0">
                  <c:v>T4</c:v>
                </c:pt>
              </c:strCache>
            </c:strRef>
          </c:tx>
          <c:spPr>
            <a:solidFill>
              <a:srgbClr val="E5A896"/>
            </a:solidFill>
            <a:ln>
              <a:noFill/>
            </a:ln>
            <a:effectLst/>
          </c:spPr>
          <c:invertIfNegative val="0"/>
          <c:dLbls>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工作表1!$B$5:$E$5</c:f>
              <c:numCache>
                <c:formatCode>General</c:formatCode>
                <c:ptCount val="3"/>
                <c:pt idx="0">
                  <c:v>2.4700000000000002</c:v>
                </c:pt>
                <c:pt idx="1">
                  <c:v>1.85</c:v>
                </c:pt>
                <c:pt idx="2">
                  <c:v>2.15</c:v>
                </c:pt>
              </c:numCache>
              <c:extLst/>
            </c:numRef>
          </c:val>
          <c:extLst>
            <c:ext xmlns:c16="http://schemas.microsoft.com/office/drawing/2014/chart" uri="{C3380CC4-5D6E-409C-BE32-E72D297353CC}">
              <c16:uniqueId val="{00000003-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3"/>
          <c:min val="1.5"/>
        </c:scaling>
        <c:delete val="0"/>
        <c:axPos val="l"/>
        <c:majorGridlines>
          <c:spPr>
            <a:ln w="9525" cap="flat" cmpd="sng" algn="ctr">
              <a:no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0.5"/>
        <c:minorUnit val="0.2"/>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992361111111091E-2"/>
          <c:y val="4.8348140399471565E-2"/>
          <c:w val="0.87166967592592581"/>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工作表1!$B$2:$C$2</c:f>
              <c:numCache>
                <c:formatCode>General</c:formatCode>
                <c:ptCount val="2"/>
                <c:pt idx="0" formatCode="0.0">
                  <c:v>15.98</c:v>
                </c:pt>
                <c:pt idx="1">
                  <c:v>15.22</c:v>
                </c:pt>
              </c:numCache>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工作表1!$B$3:$C$3</c:f>
              <c:numCache>
                <c:formatCode>General</c:formatCode>
                <c:ptCount val="2"/>
                <c:pt idx="0" formatCode="0.0">
                  <c:v>17.420000000000002</c:v>
                </c:pt>
                <c:pt idx="1">
                  <c:v>15.29</c:v>
                </c:pt>
              </c:numCache>
            </c:numRef>
          </c:val>
          <c:extLst>
            <c:ext xmlns:c16="http://schemas.microsoft.com/office/drawing/2014/chart" uri="{C3380CC4-5D6E-409C-BE32-E72D297353CC}">
              <c16:uniqueId val="{00000001-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20"/>
          <c:min val="10"/>
        </c:scaling>
        <c:delete val="0"/>
        <c:axPos val="l"/>
        <c:majorGridlines>
          <c:spPr>
            <a:ln w="9525" cap="flat" cmpd="sng" algn="ctr">
              <a:no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2"/>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992361111111091E-2"/>
          <c:y val="4.8348140399471565E-2"/>
          <c:w val="0.87166967592592581"/>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工作表1!$B$2:$C$2</c:f>
              <c:numCache>
                <c:formatCode>General</c:formatCode>
                <c:ptCount val="2"/>
                <c:pt idx="0" formatCode="0.0">
                  <c:v>4.87</c:v>
                </c:pt>
                <c:pt idx="1">
                  <c:v>4.7</c:v>
                </c:pt>
              </c:numCache>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工作表1!$B$3:$C$3</c:f>
              <c:numCache>
                <c:formatCode>General</c:formatCode>
                <c:ptCount val="2"/>
                <c:pt idx="0" formatCode="0.0">
                  <c:v>5.1100000000000003</c:v>
                </c:pt>
                <c:pt idx="1">
                  <c:v>4.79</c:v>
                </c:pt>
              </c:numCache>
            </c:numRef>
          </c:val>
          <c:extLst>
            <c:ext xmlns:c16="http://schemas.microsoft.com/office/drawing/2014/chart" uri="{C3380CC4-5D6E-409C-BE32-E72D297353CC}">
              <c16:uniqueId val="{00000001-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6"/>
          <c:min val="4"/>
        </c:scaling>
        <c:delete val="0"/>
        <c:axPos val="l"/>
        <c:majorGridlines>
          <c:spPr>
            <a:ln w="9525" cap="flat" cmpd="sng" algn="ctr">
              <a:no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0.5"/>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992361111111091E-2"/>
          <c:y val="4.8348140399471565E-2"/>
          <c:w val="0.87166967592592581"/>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工作表1!$B$2:$C$2</c:f>
              <c:numCache>
                <c:formatCode>General</c:formatCode>
                <c:ptCount val="2"/>
                <c:pt idx="0" formatCode="0.0">
                  <c:v>1.51</c:v>
                </c:pt>
                <c:pt idx="1">
                  <c:v>1.5</c:v>
                </c:pt>
              </c:numCache>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工作表1!$B$3:$C$3</c:f>
              <c:numCache>
                <c:formatCode>General</c:formatCode>
                <c:ptCount val="2"/>
                <c:pt idx="0" formatCode="0.0">
                  <c:v>1.25</c:v>
                </c:pt>
                <c:pt idx="1">
                  <c:v>1.5</c:v>
                </c:pt>
              </c:numCache>
            </c:numRef>
          </c:val>
          <c:extLst>
            <c:ext xmlns:c16="http://schemas.microsoft.com/office/drawing/2014/chart" uri="{C3380CC4-5D6E-409C-BE32-E72D297353CC}">
              <c16:uniqueId val="{00000001-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2"/>
          <c:min val="1"/>
        </c:scaling>
        <c:delete val="0"/>
        <c:axPos val="l"/>
        <c:majorGridlines>
          <c:spPr>
            <a:ln w="9525" cap="flat" cmpd="sng" algn="ctr">
              <a:no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0.2"/>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992361111111091E-2"/>
          <c:y val="4.8348140399471565E-2"/>
          <c:w val="0.87166967592592581"/>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工作表1!$B$2:$C$2</c:f>
              <c:numCache>
                <c:formatCode>General</c:formatCode>
                <c:ptCount val="2"/>
                <c:pt idx="0" formatCode="0.0">
                  <c:v>3.06</c:v>
                </c:pt>
                <c:pt idx="1">
                  <c:v>3.82</c:v>
                </c:pt>
              </c:numCache>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工作表1!$B$3:$C$3</c:f>
              <c:numCache>
                <c:formatCode>General</c:formatCode>
                <c:ptCount val="2"/>
                <c:pt idx="0" formatCode="0.0">
                  <c:v>1.74</c:v>
                </c:pt>
                <c:pt idx="1">
                  <c:v>3.36</c:v>
                </c:pt>
              </c:numCache>
            </c:numRef>
          </c:val>
          <c:extLst>
            <c:ext xmlns:c16="http://schemas.microsoft.com/office/drawing/2014/chart" uri="{C3380CC4-5D6E-409C-BE32-E72D297353CC}">
              <c16:uniqueId val="{00000001-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4"/>
          <c:min val="1.5"/>
        </c:scaling>
        <c:delete val="0"/>
        <c:axPos val="l"/>
        <c:majorGridlines>
          <c:spPr>
            <a:ln w="9525" cap="flat" cmpd="sng" algn="ctr">
              <a:no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0.5"/>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992361111111091E-2"/>
          <c:y val="4.8348140399471565E-2"/>
          <c:w val="0.87166967592592581"/>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工作表1!$B$2:$C$2</c:f>
              <c:numCache>
                <c:formatCode>General</c:formatCode>
                <c:ptCount val="2"/>
                <c:pt idx="0" formatCode="0.0">
                  <c:v>2.35</c:v>
                </c:pt>
                <c:pt idx="1">
                  <c:v>3.29</c:v>
                </c:pt>
              </c:numCache>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工作表1!$B$1:$C$1</c:f>
              <c:strCache>
                <c:ptCount val="2"/>
                <c:pt idx="0">
                  <c:v>義工組</c:v>
                </c:pt>
                <c:pt idx="1">
                  <c:v>對照組</c:v>
                </c:pt>
              </c:strCache>
            </c:strRef>
          </c:cat>
          <c:val>
            <c:numRef>
              <c:f>工作表1!$B$3:$C$3</c:f>
              <c:numCache>
                <c:formatCode>General</c:formatCode>
                <c:ptCount val="2"/>
                <c:pt idx="0" formatCode="0.0">
                  <c:v>1.64</c:v>
                </c:pt>
                <c:pt idx="1">
                  <c:v>2.87</c:v>
                </c:pt>
              </c:numCache>
            </c:numRef>
          </c:val>
          <c:extLst>
            <c:ext xmlns:c16="http://schemas.microsoft.com/office/drawing/2014/chart" uri="{C3380CC4-5D6E-409C-BE32-E72D297353CC}">
              <c16:uniqueId val="{00000001-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3.5"/>
          <c:min val="1.5"/>
        </c:scaling>
        <c:delete val="0"/>
        <c:axPos val="l"/>
        <c:majorGridlines>
          <c:spPr>
            <a:ln w="9525" cap="flat" cmpd="sng" algn="ctr">
              <a:no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0.5"/>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992361111111091E-2"/>
          <c:y val="4.8348140399471565E-2"/>
          <c:w val="0.87166967592592581"/>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strRef>
          </c:cat>
          <c:val>
            <c:numRef>
              <c:f>工作表1!$B$2:$E$2</c:f>
              <c:numCache>
                <c:formatCode>General</c:formatCode>
                <c:ptCount val="3"/>
                <c:pt idx="0">
                  <c:v>51.63</c:v>
                </c:pt>
                <c:pt idx="1">
                  <c:v>50.43</c:v>
                </c:pt>
                <c:pt idx="2">
                  <c:v>51.54</c:v>
                </c:pt>
              </c:numCache>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strRef>
          </c:cat>
          <c:val>
            <c:numRef>
              <c:f>工作表1!$B$3:$E$3</c:f>
              <c:numCache>
                <c:formatCode>General</c:formatCode>
                <c:ptCount val="3"/>
                <c:pt idx="0">
                  <c:v>49.7</c:v>
                </c:pt>
                <c:pt idx="1">
                  <c:v>49.5</c:v>
                </c:pt>
                <c:pt idx="2">
                  <c:v>50.66</c:v>
                </c:pt>
              </c:numCache>
            </c:numRef>
          </c:val>
          <c:extLst>
            <c:ext xmlns:c16="http://schemas.microsoft.com/office/drawing/2014/chart" uri="{C3380CC4-5D6E-409C-BE32-E72D297353CC}">
              <c16:uniqueId val="{00000001-0016-40FD-BA14-B55BE7B73860}"/>
            </c:ext>
          </c:extLst>
        </c:ser>
        <c:ser>
          <c:idx val="2"/>
          <c:order val="2"/>
          <c:tx>
            <c:strRef>
              <c:f>工作表1!$A$4</c:f>
              <c:strCache>
                <c:ptCount val="1"/>
                <c:pt idx="0">
                  <c:v>T3</c:v>
                </c:pt>
              </c:strCache>
            </c:strRef>
          </c:tx>
          <c:spPr>
            <a:solidFill>
              <a:srgbClr val="D096E5"/>
            </a:solidFill>
            <a:ln>
              <a:noFill/>
            </a:ln>
            <a:effectLst/>
          </c:spPr>
          <c:invertIfNegative val="0"/>
          <c:dLbls>
            <c:dLbl>
              <c:idx val="0"/>
              <c:layout>
                <c:manualLayout>
                  <c:x val="2.9398148148148148E-3"/>
                  <c:y val="1.007936507936507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6E5-4DCA-B705-DE33C0242650}"/>
                </c:ext>
              </c:extLst>
            </c:dLbl>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strRef>
          </c:cat>
          <c:val>
            <c:numRef>
              <c:f>工作表1!$B$4:$E$4</c:f>
              <c:numCache>
                <c:formatCode>General</c:formatCode>
                <c:ptCount val="3"/>
                <c:pt idx="0">
                  <c:v>49.4</c:v>
                </c:pt>
                <c:pt idx="1">
                  <c:v>48.92</c:v>
                </c:pt>
                <c:pt idx="2">
                  <c:v>50.88</c:v>
                </c:pt>
              </c:numCache>
            </c:numRef>
          </c:val>
          <c:extLst>
            <c:ext xmlns:c16="http://schemas.microsoft.com/office/drawing/2014/chart" uri="{C3380CC4-5D6E-409C-BE32-E72D297353CC}">
              <c16:uniqueId val="{00000002-0016-40FD-BA14-B55BE7B73860}"/>
            </c:ext>
          </c:extLst>
        </c:ser>
        <c:ser>
          <c:idx val="3"/>
          <c:order val="3"/>
          <c:tx>
            <c:strRef>
              <c:f>工作表1!$A$5</c:f>
              <c:strCache>
                <c:ptCount val="1"/>
                <c:pt idx="0">
                  <c:v>T4</c:v>
                </c:pt>
              </c:strCache>
            </c:strRef>
          </c:tx>
          <c:spPr>
            <a:solidFill>
              <a:srgbClr val="E5A896"/>
            </a:solidFill>
            <a:ln>
              <a:noFill/>
            </a:ln>
            <a:effectLst/>
          </c:spPr>
          <c:invertIfNegative val="0"/>
          <c:dLbls>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strRef>
          </c:cat>
          <c:val>
            <c:numRef>
              <c:f>工作表1!$B$5:$E$5</c:f>
              <c:numCache>
                <c:formatCode>General</c:formatCode>
                <c:ptCount val="3"/>
                <c:pt idx="0">
                  <c:v>48.76</c:v>
                </c:pt>
                <c:pt idx="1">
                  <c:v>48.02</c:v>
                </c:pt>
                <c:pt idx="2">
                  <c:v>49.56</c:v>
                </c:pt>
              </c:numCache>
            </c:numRef>
          </c:val>
          <c:extLst>
            <c:ext xmlns:c16="http://schemas.microsoft.com/office/drawing/2014/chart" uri="{C3380CC4-5D6E-409C-BE32-E72D297353CC}">
              <c16:uniqueId val="{00000003-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55"/>
          <c:min val="45"/>
        </c:scaling>
        <c:delete val="0"/>
        <c:axPos val="l"/>
        <c:majorGridlines>
          <c:spPr>
            <a:ln w="9525" cap="flat" cmpd="sng" algn="ctr">
              <a:no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5"/>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992361111111091E-2"/>
          <c:y val="4.8348140399471565E-2"/>
          <c:w val="0.87166967592592581"/>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strRef>
          </c:cat>
          <c:val>
            <c:numRef>
              <c:f>工作表1!$B$2:$E$2</c:f>
              <c:numCache>
                <c:formatCode>General</c:formatCode>
                <c:ptCount val="3"/>
                <c:pt idx="0">
                  <c:v>22.84</c:v>
                </c:pt>
                <c:pt idx="1">
                  <c:v>23</c:v>
                </c:pt>
                <c:pt idx="2">
                  <c:v>21.21</c:v>
                </c:pt>
              </c:numCache>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strRef>
          </c:cat>
          <c:val>
            <c:numRef>
              <c:f>工作表1!$B$3:$E$3</c:f>
              <c:numCache>
                <c:formatCode>General</c:formatCode>
                <c:ptCount val="3"/>
                <c:pt idx="0">
                  <c:v>23.14</c:v>
                </c:pt>
                <c:pt idx="1">
                  <c:v>23.23</c:v>
                </c:pt>
                <c:pt idx="2">
                  <c:v>20.93</c:v>
                </c:pt>
              </c:numCache>
            </c:numRef>
          </c:val>
          <c:extLst>
            <c:ext xmlns:c16="http://schemas.microsoft.com/office/drawing/2014/chart" uri="{C3380CC4-5D6E-409C-BE32-E72D297353CC}">
              <c16:uniqueId val="{00000001-0016-40FD-BA14-B55BE7B73860}"/>
            </c:ext>
          </c:extLst>
        </c:ser>
        <c:ser>
          <c:idx val="2"/>
          <c:order val="2"/>
          <c:tx>
            <c:strRef>
              <c:f>工作表1!$A$4</c:f>
              <c:strCache>
                <c:ptCount val="1"/>
                <c:pt idx="0">
                  <c:v>T3</c:v>
                </c:pt>
              </c:strCache>
            </c:strRef>
          </c:tx>
          <c:spPr>
            <a:solidFill>
              <a:srgbClr val="D096E5"/>
            </a:solidFill>
            <a:ln>
              <a:noFill/>
            </a:ln>
            <a:effectLst/>
          </c:spPr>
          <c:invertIfNegative val="0"/>
          <c:dLbls>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strRef>
          </c:cat>
          <c:val>
            <c:numRef>
              <c:f>工作表1!$B$4:$E$4</c:f>
              <c:numCache>
                <c:formatCode>General</c:formatCode>
                <c:ptCount val="3"/>
                <c:pt idx="0">
                  <c:v>23.18</c:v>
                </c:pt>
                <c:pt idx="1">
                  <c:v>23.28</c:v>
                </c:pt>
                <c:pt idx="2">
                  <c:v>21.18</c:v>
                </c:pt>
              </c:numCache>
            </c:numRef>
          </c:val>
          <c:extLst>
            <c:ext xmlns:c16="http://schemas.microsoft.com/office/drawing/2014/chart" uri="{C3380CC4-5D6E-409C-BE32-E72D297353CC}">
              <c16:uniqueId val="{00000002-0016-40FD-BA14-B55BE7B73860}"/>
            </c:ext>
          </c:extLst>
        </c:ser>
        <c:ser>
          <c:idx val="3"/>
          <c:order val="3"/>
          <c:tx>
            <c:strRef>
              <c:f>工作表1!$A$5</c:f>
              <c:strCache>
                <c:ptCount val="1"/>
                <c:pt idx="0">
                  <c:v>T4</c:v>
                </c:pt>
              </c:strCache>
            </c:strRef>
          </c:tx>
          <c:spPr>
            <a:solidFill>
              <a:srgbClr val="E5A896"/>
            </a:solidFill>
            <a:ln>
              <a:noFill/>
            </a:ln>
            <a:effectLst/>
          </c:spPr>
          <c:invertIfNegative val="0"/>
          <c:dLbls>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strRef>
          </c:cat>
          <c:val>
            <c:numRef>
              <c:f>工作表1!$B$5:$E$5</c:f>
              <c:numCache>
                <c:formatCode>General</c:formatCode>
                <c:ptCount val="3"/>
                <c:pt idx="0">
                  <c:v>22.83</c:v>
                </c:pt>
                <c:pt idx="1">
                  <c:v>22.99</c:v>
                </c:pt>
                <c:pt idx="2">
                  <c:v>21.4</c:v>
                </c:pt>
              </c:numCache>
            </c:numRef>
          </c:val>
          <c:extLst>
            <c:ext xmlns:c16="http://schemas.microsoft.com/office/drawing/2014/chart" uri="{C3380CC4-5D6E-409C-BE32-E72D297353CC}">
              <c16:uniqueId val="{00000003-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25"/>
          <c:min val="20"/>
        </c:scaling>
        <c:delete val="0"/>
        <c:axPos val="l"/>
        <c:majorGridlines>
          <c:spPr>
            <a:ln w="9525" cap="flat" cmpd="sng" algn="ctr">
              <a:no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1"/>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992361111111091E-2"/>
          <c:y val="4.8348140399471565E-2"/>
          <c:w val="0.87166967592592581"/>
          <c:h val="0.67408095238095234"/>
        </c:manualLayout>
      </c:layout>
      <c:barChart>
        <c:barDir val="col"/>
        <c:grouping val="clustered"/>
        <c:varyColors val="0"/>
        <c:ser>
          <c:idx val="0"/>
          <c:order val="0"/>
          <c:tx>
            <c:strRef>
              <c:f>工作表1!$A$2</c:f>
              <c:strCache>
                <c:ptCount val="1"/>
                <c:pt idx="0">
                  <c:v>T1</c:v>
                </c:pt>
              </c:strCache>
            </c:strRef>
          </c:tx>
          <c:spPr>
            <a:solidFill>
              <a:srgbClr val="ABE596"/>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工作表1!$B$2:$E$2</c:f>
              <c:numCache>
                <c:formatCode>General</c:formatCode>
                <c:ptCount val="3"/>
                <c:pt idx="0">
                  <c:v>55.13</c:v>
                </c:pt>
                <c:pt idx="1">
                  <c:v>56.9</c:v>
                </c:pt>
                <c:pt idx="2">
                  <c:v>55.92</c:v>
                </c:pt>
              </c:numCache>
              <c:extLst/>
            </c:numRef>
          </c:val>
          <c:extLst>
            <c:ext xmlns:c16="http://schemas.microsoft.com/office/drawing/2014/chart" uri="{C3380CC4-5D6E-409C-BE32-E72D297353CC}">
              <c16:uniqueId val="{00000000-0016-40FD-BA14-B55BE7B73860}"/>
            </c:ext>
          </c:extLst>
        </c:ser>
        <c:ser>
          <c:idx val="1"/>
          <c:order val="1"/>
          <c:tx>
            <c:strRef>
              <c:f>工作表1!$A$3</c:f>
              <c:strCache>
                <c:ptCount val="1"/>
                <c:pt idx="0">
                  <c:v>T2</c:v>
                </c:pt>
              </c:strCache>
            </c:strRef>
          </c:tx>
          <c:spPr>
            <a:solidFill>
              <a:srgbClr val="96D3E5"/>
            </a:solidFill>
            <a:ln>
              <a:noFill/>
            </a:ln>
            <a:effectLst/>
          </c:spPr>
          <c:invertIfNegative val="0"/>
          <c:dLbls>
            <c:numFmt formatCode="#,##0.0_);[Red]\(#,##0.0\)" sourceLinked="0"/>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工作表1!$B$3:$E$3</c:f>
              <c:numCache>
                <c:formatCode>General</c:formatCode>
                <c:ptCount val="3"/>
                <c:pt idx="0">
                  <c:v>57.05</c:v>
                </c:pt>
                <c:pt idx="1">
                  <c:v>58.7</c:v>
                </c:pt>
                <c:pt idx="2">
                  <c:v>57.41</c:v>
                </c:pt>
              </c:numCache>
              <c:extLst/>
            </c:numRef>
          </c:val>
          <c:extLst>
            <c:ext xmlns:c16="http://schemas.microsoft.com/office/drawing/2014/chart" uri="{C3380CC4-5D6E-409C-BE32-E72D297353CC}">
              <c16:uniqueId val="{00000001-0016-40FD-BA14-B55BE7B73860}"/>
            </c:ext>
          </c:extLst>
        </c:ser>
        <c:ser>
          <c:idx val="2"/>
          <c:order val="2"/>
          <c:tx>
            <c:strRef>
              <c:f>工作表1!$A$4</c:f>
              <c:strCache>
                <c:ptCount val="1"/>
                <c:pt idx="0">
                  <c:v>T3</c:v>
                </c:pt>
              </c:strCache>
            </c:strRef>
          </c:tx>
          <c:spPr>
            <a:solidFill>
              <a:srgbClr val="D096E5"/>
            </a:solidFill>
            <a:ln>
              <a:noFill/>
            </a:ln>
            <a:effectLst/>
          </c:spPr>
          <c:invertIfNegative val="0"/>
          <c:dLbls>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工作表1!$B$4:$E$4</c:f>
              <c:numCache>
                <c:formatCode>General</c:formatCode>
                <c:ptCount val="3"/>
                <c:pt idx="0">
                  <c:v>57.73</c:v>
                </c:pt>
                <c:pt idx="1">
                  <c:v>59.37</c:v>
                </c:pt>
                <c:pt idx="2">
                  <c:v>57.19</c:v>
                </c:pt>
              </c:numCache>
              <c:extLst/>
            </c:numRef>
          </c:val>
          <c:extLst>
            <c:ext xmlns:c16="http://schemas.microsoft.com/office/drawing/2014/chart" uri="{C3380CC4-5D6E-409C-BE32-E72D297353CC}">
              <c16:uniqueId val="{00000002-0016-40FD-BA14-B55BE7B73860}"/>
            </c:ext>
          </c:extLst>
        </c:ser>
        <c:ser>
          <c:idx val="3"/>
          <c:order val="3"/>
          <c:tx>
            <c:strRef>
              <c:f>工作表1!$A$5</c:f>
              <c:strCache>
                <c:ptCount val="1"/>
                <c:pt idx="0">
                  <c:v>T4</c:v>
                </c:pt>
              </c:strCache>
            </c:strRef>
          </c:tx>
          <c:spPr>
            <a:solidFill>
              <a:srgbClr val="E5A896"/>
            </a:solidFill>
            <a:ln>
              <a:noFill/>
            </a:ln>
            <a:effectLst/>
          </c:spPr>
          <c:invertIfNegative val="0"/>
          <c:dLbls>
            <c:numFmt formatCode="#,##0.0_);[Red]\(#,##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工作表1!$B$1:$E$1</c:f>
              <c:strCache>
                <c:ptCount val="3"/>
                <c:pt idx="0">
                  <c:v>靜觀介入</c:v>
                </c:pt>
                <c:pt idx="1">
                  <c:v>積極行為
介入</c:v>
                </c:pt>
                <c:pt idx="2">
                  <c:v>電話
「友同行」</c:v>
                </c:pt>
              </c:strCache>
              <c:extLst/>
            </c:strRef>
          </c:cat>
          <c:val>
            <c:numRef>
              <c:f>工作表1!$B$5:$E$5</c:f>
              <c:numCache>
                <c:formatCode>General</c:formatCode>
                <c:ptCount val="3"/>
                <c:pt idx="0">
                  <c:v>58.21</c:v>
                </c:pt>
                <c:pt idx="1">
                  <c:v>60.07</c:v>
                </c:pt>
                <c:pt idx="2">
                  <c:v>58.52</c:v>
                </c:pt>
              </c:numCache>
              <c:extLst/>
            </c:numRef>
          </c:val>
          <c:extLst>
            <c:ext xmlns:c16="http://schemas.microsoft.com/office/drawing/2014/chart" uri="{C3380CC4-5D6E-409C-BE32-E72D297353CC}">
              <c16:uniqueId val="{00000003-0016-40FD-BA14-B55BE7B73860}"/>
            </c:ext>
          </c:extLst>
        </c:ser>
        <c:dLbls>
          <c:dLblPos val="outEnd"/>
          <c:showLegendKey val="0"/>
          <c:showVal val="1"/>
          <c:showCatName val="0"/>
          <c:showSerName val="0"/>
          <c:showPercent val="0"/>
          <c:showBubbleSize val="0"/>
        </c:dLbls>
        <c:gapWidth val="219"/>
        <c:overlap val="-27"/>
        <c:axId val="1535316224"/>
        <c:axId val="1535220352"/>
      </c:barChart>
      <c:catAx>
        <c:axId val="1535316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220352"/>
        <c:crosses val="autoZero"/>
        <c:auto val="1"/>
        <c:lblAlgn val="ctr"/>
        <c:lblOffset val="100"/>
        <c:noMultiLvlLbl val="0"/>
      </c:catAx>
      <c:valAx>
        <c:axId val="1535220352"/>
        <c:scaling>
          <c:orientation val="minMax"/>
          <c:max val="66"/>
          <c:min val="48"/>
        </c:scaling>
        <c:delete val="0"/>
        <c:axPos val="l"/>
        <c:majorGridlines>
          <c:spPr>
            <a:ln w="9525" cap="flat" cmpd="sng" algn="ctr">
              <a:no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crossAx val="1535316224"/>
        <c:crosses val="autoZero"/>
        <c:crossBetween val="between"/>
        <c:majorUnit val="6"/>
      </c:valAx>
      <c:spPr>
        <a:noFill/>
        <a:ln w="25400">
          <a:noFill/>
        </a:ln>
        <a:effectLst/>
      </c:spPr>
    </c:plotArea>
    <c:legend>
      <c:legendPos val="b"/>
      <c:layout>
        <c:manualLayout>
          <c:xMode val="edge"/>
          <c:yMode val="edge"/>
          <c:x val="8.0618287037037037E-2"/>
          <c:y val="0.89697735838877501"/>
          <c:w val="0.91745462962962976"/>
          <c:h val="0.1030228023907395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標楷體" panose="03000509000000000000" pitchFamily="65" charset="-120"/>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ea typeface="標楷體" panose="03000509000000000000" pitchFamily="65" charset="-12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7200AE-9C84-422F-ADE4-DA7F22785A0D}"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zh-HK" altLang="en-US"/>
        </a:p>
      </dgm:t>
    </dgm:pt>
    <dgm:pt modelId="{7EB9289D-C0DE-4050-9F12-0DAEFB5FFA9A}">
      <dgm:prSet phldrT="[文字]" custT="1"/>
      <dgm:spPr>
        <a:solidFill>
          <a:srgbClr val="92D050"/>
        </a:solidFill>
        <a:ln>
          <a:solidFill>
            <a:schemeClr val="accent6">
              <a:lumMod val="75000"/>
            </a:schemeClr>
          </a:solidFill>
        </a:ln>
      </dgm:spPr>
      <dgm:t>
        <a:bodyPr/>
        <a:lstStyle/>
        <a:p>
          <a:pPr marL="0" lvl="0" indent="0" algn="ctr" defTabSz="711200">
            <a:lnSpc>
              <a:spcPct val="90000"/>
            </a:lnSpc>
            <a:spcBef>
              <a:spcPct val="0"/>
            </a:spcBef>
            <a:spcAft>
              <a:spcPts val="0"/>
            </a:spcAft>
            <a:buNone/>
          </a:pPr>
          <a:r>
            <a:rPr lang="zh-TW"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參加者</a:t>
          </a:r>
          <a:endParaRPr lang="zh-HK"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dgm:t>
    </dgm:pt>
    <dgm:pt modelId="{D55FE17D-41B2-4434-BC42-2F4A845522EF}" type="parTrans" cxnId="{ABB79F44-36C7-4874-B56B-58F23BA6F13D}">
      <dgm:prSet/>
      <dgm:spPr/>
      <dgm:t>
        <a:bodyPr/>
        <a:lstStyle/>
        <a:p>
          <a:pPr algn="ctr"/>
          <a:endParaRPr lang="zh-HK" altLang="en-US">
            <a:latin typeface="Times New Roman" panose="02020603050405020304" pitchFamily="18" charset="0"/>
            <a:cs typeface="Times New Roman" panose="02020603050405020304" pitchFamily="18" charset="0"/>
          </a:endParaRPr>
        </a:p>
      </dgm:t>
    </dgm:pt>
    <dgm:pt modelId="{EA4D22FB-7BC4-4206-AC8C-4690D54FC30E}" type="sibTrans" cxnId="{ABB79F44-36C7-4874-B56B-58F23BA6F13D}">
      <dgm:prSet custT="1"/>
      <dgm:spPr>
        <a:solidFill>
          <a:prstClr val="white">
            <a:alpha val="90000"/>
            <a:hueOff val="0"/>
            <a:satOff val="0"/>
            <a:lumOff val="0"/>
            <a:alphaOff val="0"/>
          </a:prstClr>
        </a:solidFill>
        <a:ln w="12700" cap="flat" cmpd="sng" algn="ctr">
          <a:solidFill>
            <a:srgbClr val="5B9BD5">
              <a:hueOff val="0"/>
              <a:satOff val="0"/>
              <a:lumOff val="0"/>
              <a:alphaOff val="0"/>
            </a:srgbClr>
          </a:solidFill>
          <a:prstDash val="solid"/>
          <a:miter lim="800000"/>
        </a:ln>
        <a:effectLst/>
      </dgm:spPr>
      <dgm:t>
        <a:bodyPr spcFirstLastPara="0" vert="horz" wrap="square" lIns="35560" tIns="8890" rIns="35560" bIns="8890" numCol="1" spcCol="1270" anchor="ctr" anchorCtr="0"/>
        <a:lstStyle/>
        <a:p>
          <a:pPr algn="ctr"/>
          <a:r>
            <a:rPr lang="en-US" altLang="zh-HK"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rPr>
            <a:t>375</a:t>
          </a:r>
          <a:endParaRPr lang="zh-HK" altLang="en-US"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endParaRPr>
        </a:p>
      </dgm:t>
    </dgm:pt>
    <dgm:pt modelId="{B4741D05-2138-4FB3-B883-9B7A164DD9A6}">
      <dgm:prSet phldrT="[文字]" custT="1"/>
      <dgm:spPr>
        <a:solidFill>
          <a:schemeClr val="accent6">
            <a:lumMod val="40000"/>
            <a:lumOff val="60000"/>
          </a:schemeClr>
        </a:solidFill>
        <a:ln>
          <a:solidFill>
            <a:srgbClr val="96C83C"/>
          </a:solidFill>
        </a:ln>
      </dgm:spPr>
      <dgm:t>
        <a:bodyPr/>
        <a:lstStyle/>
        <a:p>
          <a:pPr algn="ctr">
            <a:spcAft>
              <a:spcPts val="0"/>
            </a:spcAft>
          </a:pPr>
          <a:r>
            <a:rPr lang="zh-CN"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介入</a:t>
          </a:r>
          <a:endParaRPr lang="en-GB" altLang="zh-TW"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algn="ctr">
            <a:spcAft>
              <a:spcPct val="35000"/>
            </a:spcAft>
          </a:pPr>
          <a:endParaRPr lang="zh-HK" altLang="en-US" sz="1000" kern="1200" dirty="0">
            <a:latin typeface="Times New Roman" panose="02020603050405020304" pitchFamily="18" charset="0"/>
            <a:cs typeface="Times New Roman" panose="02020603050405020304" pitchFamily="18" charset="0"/>
          </a:endParaRPr>
        </a:p>
      </dgm:t>
    </dgm:pt>
    <dgm:pt modelId="{0BD023F7-0BBD-435F-AA56-F5697DEDEEC8}" type="parTrans" cxnId="{DDCC0F3E-B598-4AA2-BE58-3CB33E825A18}">
      <dgm:prSet/>
      <dgm:spPr/>
      <dgm:t>
        <a:bodyPr/>
        <a:lstStyle/>
        <a:p>
          <a:pPr algn="ctr"/>
          <a:endParaRPr lang="zh-HK" altLang="en-US">
            <a:latin typeface="Times New Roman" panose="02020603050405020304" pitchFamily="18" charset="0"/>
            <a:cs typeface="Times New Roman" panose="02020603050405020304" pitchFamily="18" charset="0"/>
          </a:endParaRPr>
        </a:p>
      </dgm:t>
    </dgm:pt>
    <dgm:pt modelId="{96681A05-2D97-447E-816B-22483E2F48DF}" type="sibTrans" cxnId="{DDCC0F3E-B598-4AA2-BE58-3CB33E825A18}">
      <dgm:prSet custT="1"/>
      <dgm:spPr/>
      <dgm:t>
        <a:bodyPr/>
        <a:lstStyle/>
        <a:p>
          <a:pPr algn="ctr"/>
          <a:r>
            <a:rPr lang="en-US" altLang="zh-HK" sz="1400" dirty="0">
              <a:latin typeface="Times New Roman" panose="02020603050405020304" pitchFamily="18" charset="0"/>
              <a:cs typeface="Times New Roman" panose="02020603050405020304" pitchFamily="18" charset="0"/>
            </a:rPr>
            <a:t>56</a:t>
          </a:r>
          <a:endParaRPr lang="zh-HK" altLang="en-US" sz="1400" dirty="0">
            <a:latin typeface="Times New Roman" panose="02020603050405020304" pitchFamily="18" charset="0"/>
            <a:cs typeface="Times New Roman" panose="02020603050405020304" pitchFamily="18" charset="0"/>
          </a:endParaRPr>
        </a:p>
      </dgm:t>
    </dgm:pt>
    <dgm:pt modelId="{992B886E-7985-4A63-90BA-FDEEBC4AE529}">
      <dgm:prSet phldrT="[文字]" custT="1"/>
      <dgm:spPr>
        <a:solidFill>
          <a:schemeClr val="accent6">
            <a:lumMod val="40000"/>
            <a:lumOff val="60000"/>
          </a:schemeClr>
        </a:solidFill>
        <a:ln>
          <a:solidFill>
            <a:srgbClr val="96C83C"/>
          </a:solidFill>
        </a:ln>
      </dgm:spPr>
      <dgm:t>
        <a:bodyPr/>
        <a:lstStyle/>
        <a:p>
          <a:pPr algn="ctr">
            <a:spcAft>
              <a:spcPts val="0"/>
            </a:spcAft>
          </a:pP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積極</a:t>
          </a:r>
          <a:r>
            <a:rPr lang="zh-CN" altLang="zh-HK"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行為</a:t>
          </a:r>
          <a:endParaRPr lang="en-US" altLang="zh-CN"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spcAft>
              <a:spcPts val="0"/>
            </a:spcAft>
          </a:pP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spcAft>
              <a:spcPts val="0"/>
            </a:spcAft>
          </a:pPr>
          <a:endParaRPr lang="zh-HK" altLang="en-US" sz="1000" dirty="0">
            <a:latin typeface="Times New Roman" panose="02020603050405020304" pitchFamily="18" charset="0"/>
            <a:cs typeface="Times New Roman" panose="02020603050405020304" pitchFamily="18" charset="0"/>
          </a:endParaRPr>
        </a:p>
      </dgm:t>
    </dgm:pt>
    <dgm:pt modelId="{3E9FDD2C-41E7-4AD0-ACE5-8AE1539B17DA}" type="parTrans" cxnId="{F72EF36E-15A8-4F33-87B9-888AB21AB1D8}">
      <dgm:prSet/>
      <dgm:spPr/>
      <dgm:t>
        <a:bodyPr/>
        <a:lstStyle/>
        <a:p>
          <a:pPr algn="ctr"/>
          <a:endParaRPr lang="zh-HK" altLang="en-US">
            <a:latin typeface="Times New Roman" panose="02020603050405020304" pitchFamily="18" charset="0"/>
            <a:cs typeface="Times New Roman" panose="02020603050405020304" pitchFamily="18" charset="0"/>
          </a:endParaRPr>
        </a:p>
      </dgm:t>
    </dgm:pt>
    <dgm:pt modelId="{6DB5CA27-4855-4C12-B8B9-3C526A1EFE2D}" type="sibTrans" cxnId="{F72EF36E-15A8-4F33-87B9-888AB21AB1D8}">
      <dgm:prSet custT="1"/>
      <dgm:spPr>
        <a:solidFill>
          <a:prstClr val="white">
            <a:alpha val="90000"/>
            <a:hueOff val="0"/>
            <a:satOff val="0"/>
            <a:lumOff val="0"/>
            <a:alphaOff val="0"/>
          </a:prstClr>
        </a:solidFill>
        <a:ln w="12700" cap="flat" cmpd="sng" algn="ctr">
          <a:solidFill>
            <a:srgbClr val="5B9BD5">
              <a:hueOff val="0"/>
              <a:satOff val="0"/>
              <a:lumOff val="0"/>
              <a:alphaOff val="0"/>
            </a:srgbClr>
          </a:solidFill>
          <a:prstDash val="solid"/>
          <a:miter lim="800000"/>
        </a:ln>
        <a:effectLst/>
      </dgm:spPr>
      <dgm:t>
        <a:bodyPr spcFirstLastPara="0" vert="horz" wrap="square" lIns="35560" tIns="8890" rIns="35560" bIns="8890" numCol="1" spcCol="1270" anchor="ctr" anchorCtr="0"/>
        <a:lstStyle/>
        <a:p>
          <a:pPr marL="0" lvl="0" indent="0" algn="ctr" defTabSz="622300">
            <a:lnSpc>
              <a:spcPct val="90000"/>
            </a:lnSpc>
            <a:spcBef>
              <a:spcPct val="0"/>
            </a:spcBef>
            <a:spcAft>
              <a:spcPct val="35000"/>
            </a:spcAft>
            <a:buNone/>
          </a:pPr>
          <a:r>
            <a:rPr lang="en-US" altLang="zh-HK"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rPr>
            <a:t>65</a:t>
          </a:r>
          <a:endParaRPr lang="zh-HK" altLang="en-US"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endParaRPr>
        </a:p>
      </dgm:t>
    </dgm:pt>
    <dgm:pt modelId="{013E5DBD-A847-4E09-9EC0-F491835A1FB6}">
      <dgm:prSet phldrT="[文字]" custT="1"/>
      <dgm:spPr>
        <a:solidFill>
          <a:schemeClr val="accent6">
            <a:lumMod val="40000"/>
            <a:lumOff val="60000"/>
          </a:schemeClr>
        </a:solidFill>
        <a:ln>
          <a:solidFill>
            <a:srgbClr val="96C83C"/>
          </a:solidFill>
        </a:ln>
      </dgm:spPr>
      <dgm:t>
        <a:bodyPr/>
        <a:lstStyle/>
        <a:p>
          <a:pPr marL="0" lvl="0" indent="0" algn="ctr" defTabSz="711200">
            <a:lnSpc>
              <a:spcPct val="90000"/>
            </a:lnSpc>
            <a:spcBef>
              <a:spcPct val="0"/>
            </a:spcBef>
            <a:spcAft>
              <a:spcPts val="0"/>
            </a:spcAft>
            <a:buNone/>
          </a:pPr>
          <a:r>
            <a:rPr lang="zh-TW"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r>
            <a:rPr lang="zh-TW"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「友同行」</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endParaRPr lang="zh-TW"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dgm:t>
    </dgm:pt>
    <dgm:pt modelId="{26443552-36C4-4837-8740-57F1DCDB768A}" type="parTrans" cxnId="{DA44459C-E3E1-478A-85B5-844E3E98A559}">
      <dgm:prSet/>
      <dgm:spPr/>
      <dgm:t>
        <a:bodyPr/>
        <a:lstStyle/>
        <a:p>
          <a:pPr algn="ctr"/>
          <a:endParaRPr lang="zh-HK" altLang="en-US">
            <a:latin typeface="Times New Roman" panose="02020603050405020304" pitchFamily="18" charset="0"/>
            <a:cs typeface="Times New Roman" panose="02020603050405020304" pitchFamily="18" charset="0"/>
          </a:endParaRPr>
        </a:p>
      </dgm:t>
    </dgm:pt>
    <dgm:pt modelId="{285DF31D-C06D-4834-BC8F-238B39EFC56E}" type="sibTrans" cxnId="{DA44459C-E3E1-478A-85B5-844E3E98A559}">
      <dgm:prSet custT="1"/>
      <dgm:spPr/>
      <dgm:t>
        <a:bodyPr/>
        <a:lstStyle/>
        <a:p>
          <a:pPr algn="ctr"/>
          <a:r>
            <a:rPr lang="en-US" altLang="zh-HK" sz="1400" dirty="0">
              <a:latin typeface="Times New Roman" panose="02020603050405020304" pitchFamily="18" charset="0"/>
              <a:cs typeface="Times New Roman" panose="02020603050405020304" pitchFamily="18" charset="0"/>
            </a:rPr>
            <a:t>64</a:t>
          </a:r>
          <a:endParaRPr lang="zh-HK" altLang="en-US" sz="1400" dirty="0">
            <a:latin typeface="Times New Roman" panose="02020603050405020304" pitchFamily="18" charset="0"/>
            <a:cs typeface="Times New Roman" panose="02020603050405020304" pitchFamily="18" charset="0"/>
          </a:endParaRPr>
        </a:p>
      </dgm:t>
    </dgm:pt>
    <dgm:pt modelId="{2263C2D6-C911-4AFF-AB59-7F2678E95AD0}">
      <dgm:prSet phldrT="[文字]" custT="1"/>
      <dgm:spPr>
        <a:solidFill>
          <a:schemeClr val="accent6">
            <a:lumMod val="40000"/>
            <a:lumOff val="60000"/>
          </a:schemeClr>
        </a:solidFill>
        <a:ln>
          <a:solidFill>
            <a:srgbClr val="96C83C"/>
          </a:solidFill>
        </a:ln>
      </dgm:spPr>
      <dgm:t>
        <a:bodyPr/>
        <a:lstStyle/>
        <a:p>
          <a:pPr marL="0" lvl="0" indent="0" algn="ctr" defTabSz="711200">
            <a:lnSpc>
              <a:spcPct val="90000"/>
            </a:lnSpc>
            <a:spcBef>
              <a:spcPct val="0"/>
            </a:spcBef>
            <a:spcAft>
              <a:spcPts val="0"/>
            </a:spcAft>
            <a:buNone/>
          </a:pPr>
          <a:r>
            <a:rPr lang="zh-TW"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心理教育</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r>
            <a:rPr lang="zh-TW"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培訓</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algn="ctr" defTabSz="711200">
            <a:lnSpc>
              <a:spcPct val="90000"/>
            </a:lnSpc>
            <a:spcBef>
              <a:spcPct val="0"/>
            </a:spcBef>
            <a:spcAft>
              <a:spcPct val="35000"/>
            </a:spcAft>
            <a:buNone/>
          </a:pPr>
          <a:endParaRPr lang="zh-HK" altLang="en-US" sz="10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dgm:t>
    </dgm:pt>
    <dgm:pt modelId="{AA1A985F-3088-4095-B0CA-A9CF51919C75}" type="sibTrans" cxnId="{C89F2BC5-B7A8-486C-B92A-F4F0CF9B8C33}">
      <dgm:prSet custT="1"/>
      <dgm:spPr/>
      <dgm:t>
        <a:bodyPr/>
        <a:lstStyle/>
        <a:p>
          <a:pPr algn="ctr"/>
          <a:r>
            <a:rPr lang="en-US" altLang="zh-HK" sz="1400" dirty="0">
              <a:latin typeface="Times New Roman" panose="02020603050405020304" pitchFamily="18" charset="0"/>
              <a:cs typeface="Times New Roman" panose="02020603050405020304" pitchFamily="18" charset="0"/>
            </a:rPr>
            <a:t>190</a:t>
          </a:r>
          <a:endParaRPr lang="zh-HK" altLang="en-US" sz="1400" dirty="0">
            <a:latin typeface="Times New Roman" panose="02020603050405020304" pitchFamily="18" charset="0"/>
            <a:cs typeface="Times New Roman" panose="02020603050405020304" pitchFamily="18" charset="0"/>
          </a:endParaRPr>
        </a:p>
      </dgm:t>
    </dgm:pt>
    <dgm:pt modelId="{703E15B9-5E20-4683-B85F-7EE54661A0DA}" type="parTrans" cxnId="{C89F2BC5-B7A8-486C-B92A-F4F0CF9B8C33}">
      <dgm:prSet/>
      <dgm:spPr/>
      <dgm:t>
        <a:bodyPr/>
        <a:lstStyle/>
        <a:p>
          <a:endParaRPr lang="zh-HK" altLang="en-US"/>
        </a:p>
      </dgm:t>
    </dgm:pt>
    <dgm:pt modelId="{A3DA4EE6-6672-4142-B551-A3A0D8168CEF}" type="pres">
      <dgm:prSet presAssocID="{1B7200AE-9C84-422F-ADE4-DA7F22785A0D}" presName="hierChild1" presStyleCnt="0">
        <dgm:presLayoutVars>
          <dgm:orgChart val="1"/>
          <dgm:chPref val="1"/>
          <dgm:dir/>
          <dgm:animOne val="branch"/>
          <dgm:animLvl val="lvl"/>
          <dgm:resizeHandles/>
        </dgm:presLayoutVars>
      </dgm:prSet>
      <dgm:spPr/>
    </dgm:pt>
    <dgm:pt modelId="{7881F8CD-6155-4832-BA1E-5BBF86D096CA}" type="pres">
      <dgm:prSet presAssocID="{7EB9289D-C0DE-4050-9F12-0DAEFB5FFA9A}" presName="hierRoot1" presStyleCnt="0">
        <dgm:presLayoutVars>
          <dgm:hierBranch val="init"/>
        </dgm:presLayoutVars>
      </dgm:prSet>
      <dgm:spPr/>
    </dgm:pt>
    <dgm:pt modelId="{8AF931E3-F5F0-473A-929C-BA03616A1241}" type="pres">
      <dgm:prSet presAssocID="{7EB9289D-C0DE-4050-9F12-0DAEFB5FFA9A}" presName="rootComposite1" presStyleCnt="0"/>
      <dgm:spPr/>
    </dgm:pt>
    <dgm:pt modelId="{B20DCE95-E685-46E2-87DD-E0141DA84713}" type="pres">
      <dgm:prSet presAssocID="{7EB9289D-C0DE-4050-9F12-0DAEFB5FFA9A}" presName="rootText1" presStyleLbl="node0" presStyleIdx="0" presStyleCnt="1" custScaleY="108070">
        <dgm:presLayoutVars>
          <dgm:chMax/>
          <dgm:chPref val="3"/>
        </dgm:presLayoutVars>
      </dgm:prSet>
      <dgm:spPr/>
    </dgm:pt>
    <dgm:pt modelId="{62848F28-5B26-4196-97A5-30A4038F05FD}" type="pres">
      <dgm:prSet presAssocID="{7EB9289D-C0DE-4050-9F12-0DAEFB5FFA9A}" presName="titleText1" presStyleLbl="fgAcc0" presStyleIdx="0" presStyleCnt="1" custScaleY="138947">
        <dgm:presLayoutVars>
          <dgm:chMax val="0"/>
          <dgm:chPref val="0"/>
        </dgm:presLayoutVars>
      </dgm:prSet>
      <dgm:spPr>
        <a:xfrm>
          <a:off x="2134047" y="1480804"/>
          <a:ext cx="1216005" cy="233182"/>
        </a:xfrm>
        <a:prstGeom prst="rect">
          <a:avLst/>
        </a:prstGeom>
      </dgm:spPr>
    </dgm:pt>
    <dgm:pt modelId="{632F1D7A-C7B7-4A1D-B1B4-7E35F98186D0}" type="pres">
      <dgm:prSet presAssocID="{7EB9289D-C0DE-4050-9F12-0DAEFB5FFA9A}" presName="rootConnector1" presStyleLbl="node1" presStyleIdx="0" presStyleCnt="4"/>
      <dgm:spPr/>
    </dgm:pt>
    <dgm:pt modelId="{ECAEBD77-DF39-476A-9AA7-001FAC157539}" type="pres">
      <dgm:prSet presAssocID="{7EB9289D-C0DE-4050-9F12-0DAEFB5FFA9A}" presName="hierChild2" presStyleCnt="0"/>
      <dgm:spPr/>
    </dgm:pt>
    <dgm:pt modelId="{978504E4-7832-450E-9E3A-C627A3F13321}" type="pres">
      <dgm:prSet presAssocID="{0BD023F7-0BBD-435F-AA56-F5697DEDEEC8}" presName="Name37" presStyleLbl="parChTrans1D2" presStyleIdx="0" presStyleCnt="4"/>
      <dgm:spPr/>
    </dgm:pt>
    <dgm:pt modelId="{B910D556-A53D-4C5B-8DC0-E6911FC58C17}" type="pres">
      <dgm:prSet presAssocID="{B4741D05-2138-4FB3-B883-9B7A164DD9A6}" presName="hierRoot2" presStyleCnt="0">
        <dgm:presLayoutVars>
          <dgm:hierBranch val="init"/>
        </dgm:presLayoutVars>
      </dgm:prSet>
      <dgm:spPr/>
    </dgm:pt>
    <dgm:pt modelId="{C70BE4C8-5E3E-4A6B-8B3D-587E75ACA4AA}" type="pres">
      <dgm:prSet presAssocID="{B4741D05-2138-4FB3-B883-9B7A164DD9A6}" presName="rootComposite" presStyleCnt="0"/>
      <dgm:spPr/>
    </dgm:pt>
    <dgm:pt modelId="{05A98A13-41BC-4863-A7D8-3C391693A01E}" type="pres">
      <dgm:prSet presAssocID="{B4741D05-2138-4FB3-B883-9B7A164DD9A6}" presName="rootText" presStyleLbl="node1" presStyleIdx="0" presStyleCnt="4" custScaleX="138402" custScaleY="154233">
        <dgm:presLayoutVars>
          <dgm:chMax/>
          <dgm:chPref val="3"/>
        </dgm:presLayoutVars>
      </dgm:prSet>
      <dgm:spPr/>
    </dgm:pt>
    <dgm:pt modelId="{B8C431EE-578C-4B3F-9E05-45E6EA5554EB}" type="pres">
      <dgm:prSet presAssocID="{B4741D05-2138-4FB3-B883-9B7A164DD9A6}" presName="titleText2" presStyleLbl="fgAcc1" presStyleIdx="0" presStyleCnt="4" custScaleY="138947" custLinFactNeighborY="75347">
        <dgm:presLayoutVars>
          <dgm:chMax val="0"/>
          <dgm:chPref val="0"/>
        </dgm:presLayoutVars>
      </dgm:prSet>
      <dgm:spPr/>
    </dgm:pt>
    <dgm:pt modelId="{278477FC-0604-4904-B23E-F2917C50683D}" type="pres">
      <dgm:prSet presAssocID="{B4741D05-2138-4FB3-B883-9B7A164DD9A6}" presName="rootConnector" presStyleLbl="node2" presStyleIdx="0" presStyleCnt="0"/>
      <dgm:spPr/>
    </dgm:pt>
    <dgm:pt modelId="{97843092-D501-4208-AFC0-80329E2ACE09}" type="pres">
      <dgm:prSet presAssocID="{B4741D05-2138-4FB3-B883-9B7A164DD9A6}" presName="hierChild4" presStyleCnt="0"/>
      <dgm:spPr/>
    </dgm:pt>
    <dgm:pt modelId="{9EAC0B80-9FBB-4114-8ADF-F2D414AA7AB0}" type="pres">
      <dgm:prSet presAssocID="{B4741D05-2138-4FB3-B883-9B7A164DD9A6}" presName="hierChild5" presStyleCnt="0"/>
      <dgm:spPr/>
    </dgm:pt>
    <dgm:pt modelId="{A0D22C48-C9B3-4B80-AF59-1AFAAD84FEFB}" type="pres">
      <dgm:prSet presAssocID="{3E9FDD2C-41E7-4AD0-ACE5-8AE1539B17DA}" presName="Name37" presStyleLbl="parChTrans1D2" presStyleIdx="1" presStyleCnt="4"/>
      <dgm:spPr/>
    </dgm:pt>
    <dgm:pt modelId="{0FC7E254-5C08-4253-9A19-DC46090C238A}" type="pres">
      <dgm:prSet presAssocID="{992B886E-7985-4A63-90BA-FDEEBC4AE529}" presName="hierRoot2" presStyleCnt="0">
        <dgm:presLayoutVars>
          <dgm:hierBranch val="init"/>
        </dgm:presLayoutVars>
      </dgm:prSet>
      <dgm:spPr/>
    </dgm:pt>
    <dgm:pt modelId="{1B555367-989C-41FE-8DFC-3C56F043B974}" type="pres">
      <dgm:prSet presAssocID="{992B886E-7985-4A63-90BA-FDEEBC4AE529}" presName="rootComposite" presStyleCnt="0"/>
      <dgm:spPr/>
    </dgm:pt>
    <dgm:pt modelId="{FAF89139-A647-41CE-A41B-8CF60A5C5592}" type="pres">
      <dgm:prSet presAssocID="{992B886E-7985-4A63-90BA-FDEEBC4AE529}" presName="rootText" presStyleLbl="node1" presStyleIdx="1" presStyleCnt="4" custScaleX="132882" custScaleY="154233">
        <dgm:presLayoutVars>
          <dgm:chMax/>
          <dgm:chPref val="3"/>
        </dgm:presLayoutVars>
      </dgm:prSet>
      <dgm:spPr/>
    </dgm:pt>
    <dgm:pt modelId="{1D805AD0-5BA0-431F-8798-3C57E072FF85}" type="pres">
      <dgm:prSet presAssocID="{992B886E-7985-4A63-90BA-FDEEBC4AE529}" presName="titleText2" presStyleLbl="fgAcc1" presStyleIdx="1" presStyleCnt="4" custScaleY="138947" custLinFactNeighborY="75347">
        <dgm:presLayoutVars>
          <dgm:chMax val="0"/>
          <dgm:chPref val="0"/>
        </dgm:presLayoutVars>
      </dgm:prSet>
      <dgm:spPr>
        <a:xfrm>
          <a:off x="2134047" y="2567354"/>
          <a:ext cx="1216005" cy="324000"/>
        </a:xfrm>
        <a:prstGeom prst="rect">
          <a:avLst/>
        </a:prstGeom>
      </dgm:spPr>
    </dgm:pt>
    <dgm:pt modelId="{331262E6-672B-4F40-8768-5105A1B1C446}" type="pres">
      <dgm:prSet presAssocID="{992B886E-7985-4A63-90BA-FDEEBC4AE529}" presName="rootConnector" presStyleLbl="node2" presStyleIdx="0" presStyleCnt="0"/>
      <dgm:spPr/>
    </dgm:pt>
    <dgm:pt modelId="{005589E0-27D1-4FE8-B1E8-E4568FDA2105}" type="pres">
      <dgm:prSet presAssocID="{992B886E-7985-4A63-90BA-FDEEBC4AE529}" presName="hierChild4" presStyleCnt="0"/>
      <dgm:spPr/>
    </dgm:pt>
    <dgm:pt modelId="{4E6CC3DA-52C6-43CC-B0BC-32765A8B1A1E}" type="pres">
      <dgm:prSet presAssocID="{992B886E-7985-4A63-90BA-FDEEBC4AE529}" presName="hierChild5" presStyleCnt="0"/>
      <dgm:spPr/>
    </dgm:pt>
    <dgm:pt modelId="{D46CCCBE-B8E6-4F47-804F-C05594ADE27C}" type="pres">
      <dgm:prSet presAssocID="{26443552-36C4-4837-8740-57F1DCDB768A}" presName="Name37" presStyleLbl="parChTrans1D2" presStyleIdx="2" presStyleCnt="4"/>
      <dgm:spPr/>
    </dgm:pt>
    <dgm:pt modelId="{A3C08060-59B3-4ECA-8B38-63B924ECCC4E}" type="pres">
      <dgm:prSet presAssocID="{013E5DBD-A847-4E09-9EC0-F491835A1FB6}" presName="hierRoot2" presStyleCnt="0">
        <dgm:presLayoutVars>
          <dgm:hierBranch val="init"/>
        </dgm:presLayoutVars>
      </dgm:prSet>
      <dgm:spPr/>
    </dgm:pt>
    <dgm:pt modelId="{15F2A7D6-1A86-409D-A089-BC5B155EA201}" type="pres">
      <dgm:prSet presAssocID="{013E5DBD-A847-4E09-9EC0-F491835A1FB6}" presName="rootComposite" presStyleCnt="0"/>
      <dgm:spPr/>
    </dgm:pt>
    <dgm:pt modelId="{496FCC24-7BB8-473B-A93B-8B9C9E7F137C}" type="pres">
      <dgm:prSet presAssocID="{013E5DBD-A847-4E09-9EC0-F491835A1FB6}" presName="rootText" presStyleLbl="node1" presStyleIdx="2" presStyleCnt="4" custScaleX="124773" custScaleY="154233">
        <dgm:presLayoutVars>
          <dgm:chMax/>
          <dgm:chPref val="3"/>
        </dgm:presLayoutVars>
      </dgm:prSet>
      <dgm:spPr/>
    </dgm:pt>
    <dgm:pt modelId="{96F933E6-B2F4-4F0C-A7FD-99D46A43BE09}" type="pres">
      <dgm:prSet presAssocID="{013E5DBD-A847-4E09-9EC0-F491835A1FB6}" presName="titleText2" presStyleLbl="fgAcc1" presStyleIdx="2" presStyleCnt="4" custScaleY="138947" custLinFactNeighborY="73712">
        <dgm:presLayoutVars>
          <dgm:chMax val="0"/>
          <dgm:chPref val="0"/>
        </dgm:presLayoutVars>
      </dgm:prSet>
      <dgm:spPr/>
    </dgm:pt>
    <dgm:pt modelId="{5B1DBAEF-209C-423A-9D92-30A164F76566}" type="pres">
      <dgm:prSet presAssocID="{013E5DBD-A847-4E09-9EC0-F491835A1FB6}" presName="rootConnector" presStyleLbl="node2" presStyleIdx="0" presStyleCnt="0"/>
      <dgm:spPr/>
    </dgm:pt>
    <dgm:pt modelId="{19269666-8869-4B21-9EC7-2DA03727D7E5}" type="pres">
      <dgm:prSet presAssocID="{013E5DBD-A847-4E09-9EC0-F491835A1FB6}" presName="hierChild4" presStyleCnt="0"/>
      <dgm:spPr/>
    </dgm:pt>
    <dgm:pt modelId="{34BD305C-62FB-4C70-952E-487A5DADC832}" type="pres">
      <dgm:prSet presAssocID="{013E5DBD-A847-4E09-9EC0-F491835A1FB6}" presName="hierChild5" presStyleCnt="0"/>
      <dgm:spPr/>
    </dgm:pt>
    <dgm:pt modelId="{12956DB3-1D1B-4E0B-BD65-B35E5BAC86EF}" type="pres">
      <dgm:prSet presAssocID="{703E15B9-5E20-4683-B85F-7EE54661A0DA}" presName="Name37" presStyleLbl="parChTrans1D2" presStyleIdx="3" presStyleCnt="4"/>
      <dgm:spPr/>
    </dgm:pt>
    <dgm:pt modelId="{0D5B4BC0-4190-4737-94D9-253AE2ECB0ED}" type="pres">
      <dgm:prSet presAssocID="{2263C2D6-C911-4AFF-AB59-7F2678E95AD0}" presName="hierRoot2" presStyleCnt="0">
        <dgm:presLayoutVars>
          <dgm:hierBranch val="init"/>
        </dgm:presLayoutVars>
      </dgm:prSet>
      <dgm:spPr/>
    </dgm:pt>
    <dgm:pt modelId="{C756E935-F6D7-4CD3-AD2F-C058B27C6893}" type="pres">
      <dgm:prSet presAssocID="{2263C2D6-C911-4AFF-AB59-7F2678E95AD0}" presName="rootComposite" presStyleCnt="0"/>
      <dgm:spPr/>
    </dgm:pt>
    <dgm:pt modelId="{804581E1-8B7E-4350-B1EA-BC9215BB19DA}" type="pres">
      <dgm:prSet presAssocID="{2263C2D6-C911-4AFF-AB59-7F2678E95AD0}" presName="rootText" presStyleLbl="node1" presStyleIdx="3" presStyleCnt="4" custScaleX="128333" custScaleY="158633">
        <dgm:presLayoutVars>
          <dgm:chMax/>
          <dgm:chPref val="3"/>
        </dgm:presLayoutVars>
      </dgm:prSet>
      <dgm:spPr/>
    </dgm:pt>
    <dgm:pt modelId="{EAD16D2D-E192-4A6D-80A5-5D97223B082D}" type="pres">
      <dgm:prSet presAssocID="{2263C2D6-C911-4AFF-AB59-7F2678E95AD0}" presName="titleText2" presStyleLbl="fgAcc1" presStyleIdx="3" presStyleCnt="4" custScaleY="138509" custLinFactNeighborY="62021">
        <dgm:presLayoutVars>
          <dgm:chMax val="0"/>
          <dgm:chPref val="0"/>
        </dgm:presLayoutVars>
      </dgm:prSet>
      <dgm:spPr/>
    </dgm:pt>
    <dgm:pt modelId="{52B331A5-8CD2-47A3-9D60-D3B188C5CC20}" type="pres">
      <dgm:prSet presAssocID="{2263C2D6-C911-4AFF-AB59-7F2678E95AD0}" presName="rootConnector" presStyleLbl="node2" presStyleIdx="0" presStyleCnt="0"/>
      <dgm:spPr/>
    </dgm:pt>
    <dgm:pt modelId="{DC734162-B39B-4FDF-8EE5-6957E3565A34}" type="pres">
      <dgm:prSet presAssocID="{2263C2D6-C911-4AFF-AB59-7F2678E95AD0}" presName="hierChild4" presStyleCnt="0"/>
      <dgm:spPr/>
    </dgm:pt>
    <dgm:pt modelId="{9DF3F3BF-6AC6-4C7F-A450-566FED16CAE6}" type="pres">
      <dgm:prSet presAssocID="{2263C2D6-C911-4AFF-AB59-7F2678E95AD0}" presName="hierChild5" presStyleCnt="0"/>
      <dgm:spPr/>
    </dgm:pt>
    <dgm:pt modelId="{333366CB-78DF-4DF6-95A6-1A869BA02C7F}" type="pres">
      <dgm:prSet presAssocID="{7EB9289D-C0DE-4050-9F12-0DAEFB5FFA9A}" presName="hierChild3" presStyleCnt="0"/>
      <dgm:spPr/>
    </dgm:pt>
  </dgm:ptLst>
  <dgm:cxnLst>
    <dgm:cxn modelId="{F02A5E08-2050-448F-83C5-CAD93A05C96D}" type="presOf" srcId="{B4741D05-2138-4FB3-B883-9B7A164DD9A6}" destId="{278477FC-0604-4904-B23E-F2917C50683D}" srcOrd="1" destOrd="0" presId="urn:microsoft.com/office/officeart/2008/layout/NameandTitleOrganizationalChart"/>
    <dgm:cxn modelId="{98F5C60A-0083-42FA-8089-BC56CE906164}" type="presOf" srcId="{2263C2D6-C911-4AFF-AB59-7F2678E95AD0}" destId="{804581E1-8B7E-4350-B1EA-BC9215BB19DA}" srcOrd="0" destOrd="0" presId="urn:microsoft.com/office/officeart/2008/layout/NameandTitleOrganizationalChart"/>
    <dgm:cxn modelId="{1827FE14-2611-45E2-B8E9-6C35653F076A}" type="presOf" srcId="{EA4D22FB-7BC4-4206-AC8C-4690D54FC30E}" destId="{62848F28-5B26-4196-97A5-30A4038F05FD}" srcOrd="0" destOrd="0" presId="urn:microsoft.com/office/officeart/2008/layout/NameandTitleOrganizationalChart"/>
    <dgm:cxn modelId="{A802D815-B597-4299-8316-4DFAB9DF8CC7}" type="presOf" srcId="{0BD023F7-0BBD-435F-AA56-F5697DEDEEC8}" destId="{978504E4-7832-450E-9E3A-C627A3F13321}" srcOrd="0" destOrd="0" presId="urn:microsoft.com/office/officeart/2008/layout/NameandTitleOrganizationalChart"/>
    <dgm:cxn modelId="{DE91F628-75E2-4672-8DC4-59408B28992F}" type="presOf" srcId="{26443552-36C4-4837-8740-57F1DCDB768A}" destId="{D46CCCBE-B8E6-4F47-804F-C05594ADE27C}" srcOrd="0" destOrd="0" presId="urn:microsoft.com/office/officeart/2008/layout/NameandTitleOrganizationalChart"/>
    <dgm:cxn modelId="{77664430-F919-4C02-A4C3-8BFAC62F290E}" type="presOf" srcId="{1B7200AE-9C84-422F-ADE4-DA7F22785A0D}" destId="{A3DA4EE6-6672-4142-B551-A3A0D8168CEF}" srcOrd="0" destOrd="0" presId="urn:microsoft.com/office/officeart/2008/layout/NameandTitleOrganizationalChart"/>
    <dgm:cxn modelId="{18920637-FEA5-451B-9791-11DB6205674C}" type="presOf" srcId="{703E15B9-5E20-4683-B85F-7EE54661A0DA}" destId="{12956DB3-1D1B-4E0B-BD65-B35E5BAC86EF}" srcOrd="0" destOrd="0" presId="urn:microsoft.com/office/officeart/2008/layout/NameandTitleOrganizationalChart"/>
    <dgm:cxn modelId="{B3FB6B3D-1A32-45F3-A3EC-89ED0C8D3A24}" type="presOf" srcId="{7EB9289D-C0DE-4050-9F12-0DAEFB5FFA9A}" destId="{B20DCE95-E685-46E2-87DD-E0141DA84713}" srcOrd="0" destOrd="0" presId="urn:microsoft.com/office/officeart/2008/layout/NameandTitleOrganizationalChart"/>
    <dgm:cxn modelId="{D1E69B3D-C84B-4C3B-8269-D290D11B8DC9}" type="presOf" srcId="{013E5DBD-A847-4E09-9EC0-F491835A1FB6}" destId="{496FCC24-7BB8-473B-A93B-8B9C9E7F137C}" srcOrd="0" destOrd="0" presId="urn:microsoft.com/office/officeart/2008/layout/NameandTitleOrganizationalChart"/>
    <dgm:cxn modelId="{DDCC0F3E-B598-4AA2-BE58-3CB33E825A18}" srcId="{7EB9289D-C0DE-4050-9F12-0DAEFB5FFA9A}" destId="{B4741D05-2138-4FB3-B883-9B7A164DD9A6}" srcOrd="0" destOrd="0" parTransId="{0BD023F7-0BBD-435F-AA56-F5697DEDEEC8}" sibTransId="{96681A05-2D97-447E-816B-22483E2F48DF}"/>
    <dgm:cxn modelId="{C43E353E-B02D-421C-9572-0EF7E2FF6647}" type="presOf" srcId="{6DB5CA27-4855-4C12-B8B9-3C526A1EFE2D}" destId="{1D805AD0-5BA0-431F-8798-3C57E072FF85}" srcOrd="0" destOrd="0" presId="urn:microsoft.com/office/officeart/2008/layout/NameandTitleOrganizationalChart"/>
    <dgm:cxn modelId="{ABB79F44-36C7-4874-B56B-58F23BA6F13D}" srcId="{1B7200AE-9C84-422F-ADE4-DA7F22785A0D}" destId="{7EB9289D-C0DE-4050-9F12-0DAEFB5FFA9A}" srcOrd="0" destOrd="0" parTransId="{D55FE17D-41B2-4434-BC42-2F4A845522EF}" sibTransId="{EA4D22FB-7BC4-4206-AC8C-4690D54FC30E}"/>
    <dgm:cxn modelId="{674F804C-2A2F-4FD2-9956-7D6D0DE645CE}" type="presOf" srcId="{AA1A985F-3088-4095-B0CA-A9CF51919C75}" destId="{EAD16D2D-E192-4A6D-80A5-5D97223B082D}" srcOrd="0" destOrd="0" presId="urn:microsoft.com/office/officeart/2008/layout/NameandTitleOrganizationalChart"/>
    <dgm:cxn modelId="{B0176D55-EB7D-4959-808A-B59027860444}" type="presOf" srcId="{2263C2D6-C911-4AFF-AB59-7F2678E95AD0}" destId="{52B331A5-8CD2-47A3-9D60-D3B188C5CC20}" srcOrd="1" destOrd="0" presId="urn:microsoft.com/office/officeart/2008/layout/NameandTitleOrganizationalChart"/>
    <dgm:cxn modelId="{DF326057-9E72-4CE9-858C-9BC70CC3382F}" type="presOf" srcId="{013E5DBD-A847-4E09-9EC0-F491835A1FB6}" destId="{5B1DBAEF-209C-423A-9D92-30A164F76566}" srcOrd="1" destOrd="0" presId="urn:microsoft.com/office/officeart/2008/layout/NameandTitleOrganizationalChart"/>
    <dgm:cxn modelId="{F72EF36E-15A8-4F33-87B9-888AB21AB1D8}" srcId="{7EB9289D-C0DE-4050-9F12-0DAEFB5FFA9A}" destId="{992B886E-7985-4A63-90BA-FDEEBC4AE529}" srcOrd="1" destOrd="0" parTransId="{3E9FDD2C-41E7-4AD0-ACE5-8AE1539B17DA}" sibTransId="{6DB5CA27-4855-4C12-B8B9-3C526A1EFE2D}"/>
    <dgm:cxn modelId="{96215C76-68CB-4E0B-8C60-C12BC77FD10A}" type="presOf" srcId="{285DF31D-C06D-4834-BC8F-238B39EFC56E}" destId="{96F933E6-B2F4-4F0C-A7FD-99D46A43BE09}" srcOrd="0" destOrd="0" presId="urn:microsoft.com/office/officeart/2008/layout/NameandTitleOrganizationalChart"/>
    <dgm:cxn modelId="{1721E47A-335E-4ECD-8AA2-1F3E9FA81C33}" type="presOf" srcId="{3E9FDD2C-41E7-4AD0-ACE5-8AE1539B17DA}" destId="{A0D22C48-C9B3-4B80-AF59-1AFAAD84FEFB}" srcOrd="0" destOrd="0" presId="urn:microsoft.com/office/officeart/2008/layout/NameandTitleOrganizationalChart"/>
    <dgm:cxn modelId="{699A107E-F47D-44D5-BDA4-F8C6779BAFA6}" type="presOf" srcId="{B4741D05-2138-4FB3-B883-9B7A164DD9A6}" destId="{05A98A13-41BC-4863-A7D8-3C391693A01E}" srcOrd="0" destOrd="0" presId="urn:microsoft.com/office/officeart/2008/layout/NameandTitleOrganizationalChart"/>
    <dgm:cxn modelId="{FCD6C483-B873-480F-81D3-FC3D16319CD4}" type="presOf" srcId="{992B886E-7985-4A63-90BA-FDEEBC4AE529}" destId="{FAF89139-A647-41CE-A41B-8CF60A5C5592}" srcOrd="0" destOrd="0" presId="urn:microsoft.com/office/officeart/2008/layout/NameandTitleOrganizationalChart"/>
    <dgm:cxn modelId="{04133D86-25B3-4708-904F-F59CD5C74EC5}" type="presOf" srcId="{992B886E-7985-4A63-90BA-FDEEBC4AE529}" destId="{331262E6-672B-4F40-8768-5105A1B1C446}" srcOrd="1" destOrd="0" presId="urn:microsoft.com/office/officeart/2008/layout/NameandTitleOrganizationalChart"/>
    <dgm:cxn modelId="{7686D999-AFF7-40A8-A713-83F5F9EA9082}" type="presOf" srcId="{7EB9289D-C0DE-4050-9F12-0DAEFB5FFA9A}" destId="{632F1D7A-C7B7-4A1D-B1B4-7E35F98186D0}" srcOrd="1" destOrd="0" presId="urn:microsoft.com/office/officeart/2008/layout/NameandTitleOrganizationalChart"/>
    <dgm:cxn modelId="{DA44459C-E3E1-478A-85B5-844E3E98A559}" srcId="{7EB9289D-C0DE-4050-9F12-0DAEFB5FFA9A}" destId="{013E5DBD-A847-4E09-9EC0-F491835A1FB6}" srcOrd="2" destOrd="0" parTransId="{26443552-36C4-4837-8740-57F1DCDB768A}" sibTransId="{285DF31D-C06D-4834-BC8F-238B39EFC56E}"/>
    <dgm:cxn modelId="{8FDC66A6-1C51-495E-9FA9-9E0B16784F99}" type="presOf" srcId="{96681A05-2D97-447E-816B-22483E2F48DF}" destId="{B8C431EE-578C-4B3F-9E05-45E6EA5554EB}" srcOrd="0" destOrd="0" presId="urn:microsoft.com/office/officeart/2008/layout/NameandTitleOrganizationalChart"/>
    <dgm:cxn modelId="{C89F2BC5-B7A8-486C-B92A-F4F0CF9B8C33}" srcId="{7EB9289D-C0DE-4050-9F12-0DAEFB5FFA9A}" destId="{2263C2D6-C911-4AFF-AB59-7F2678E95AD0}" srcOrd="3" destOrd="0" parTransId="{703E15B9-5E20-4683-B85F-7EE54661A0DA}" sibTransId="{AA1A985F-3088-4095-B0CA-A9CF51919C75}"/>
    <dgm:cxn modelId="{C6A9D36C-9006-452F-BF7B-5C233D9114F0}" type="presParOf" srcId="{A3DA4EE6-6672-4142-B551-A3A0D8168CEF}" destId="{7881F8CD-6155-4832-BA1E-5BBF86D096CA}" srcOrd="0" destOrd="0" presId="urn:microsoft.com/office/officeart/2008/layout/NameandTitleOrganizationalChart"/>
    <dgm:cxn modelId="{B2893DA2-BDE4-4A23-8C0F-D9902BB169B2}" type="presParOf" srcId="{7881F8CD-6155-4832-BA1E-5BBF86D096CA}" destId="{8AF931E3-F5F0-473A-929C-BA03616A1241}" srcOrd="0" destOrd="0" presId="urn:microsoft.com/office/officeart/2008/layout/NameandTitleOrganizationalChart"/>
    <dgm:cxn modelId="{E1872DF6-7EB1-4DEB-BFD6-41FDE896D4C6}" type="presParOf" srcId="{8AF931E3-F5F0-473A-929C-BA03616A1241}" destId="{B20DCE95-E685-46E2-87DD-E0141DA84713}" srcOrd="0" destOrd="0" presId="urn:microsoft.com/office/officeart/2008/layout/NameandTitleOrganizationalChart"/>
    <dgm:cxn modelId="{DEF18A47-E8A0-4533-B8A3-2FD252988C9C}" type="presParOf" srcId="{8AF931E3-F5F0-473A-929C-BA03616A1241}" destId="{62848F28-5B26-4196-97A5-30A4038F05FD}" srcOrd="1" destOrd="0" presId="urn:microsoft.com/office/officeart/2008/layout/NameandTitleOrganizationalChart"/>
    <dgm:cxn modelId="{676494EE-C32C-449B-A847-9EE02E0FEC12}" type="presParOf" srcId="{8AF931E3-F5F0-473A-929C-BA03616A1241}" destId="{632F1D7A-C7B7-4A1D-B1B4-7E35F98186D0}" srcOrd="2" destOrd="0" presId="urn:microsoft.com/office/officeart/2008/layout/NameandTitleOrganizationalChart"/>
    <dgm:cxn modelId="{3791CCBF-CA48-4AE6-8C78-0CDA289FAC9A}" type="presParOf" srcId="{7881F8CD-6155-4832-BA1E-5BBF86D096CA}" destId="{ECAEBD77-DF39-476A-9AA7-001FAC157539}" srcOrd="1" destOrd="0" presId="urn:microsoft.com/office/officeart/2008/layout/NameandTitleOrganizationalChart"/>
    <dgm:cxn modelId="{04B93081-EBD7-4EBD-AFCB-4C2AE79AC09C}" type="presParOf" srcId="{ECAEBD77-DF39-476A-9AA7-001FAC157539}" destId="{978504E4-7832-450E-9E3A-C627A3F13321}" srcOrd="0" destOrd="0" presId="urn:microsoft.com/office/officeart/2008/layout/NameandTitleOrganizationalChart"/>
    <dgm:cxn modelId="{3E5729AB-DEA8-4E56-A602-9A6B792C0A35}" type="presParOf" srcId="{ECAEBD77-DF39-476A-9AA7-001FAC157539}" destId="{B910D556-A53D-4C5B-8DC0-E6911FC58C17}" srcOrd="1" destOrd="0" presId="urn:microsoft.com/office/officeart/2008/layout/NameandTitleOrganizationalChart"/>
    <dgm:cxn modelId="{0A236676-C40C-44BD-AA96-D38749610092}" type="presParOf" srcId="{B910D556-A53D-4C5B-8DC0-E6911FC58C17}" destId="{C70BE4C8-5E3E-4A6B-8B3D-587E75ACA4AA}" srcOrd="0" destOrd="0" presId="urn:microsoft.com/office/officeart/2008/layout/NameandTitleOrganizationalChart"/>
    <dgm:cxn modelId="{27AEB36B-EB85-41FE-B2A6-E09997886105}" type="presParOf" srcId="{C70BE4C8-5E3E-4A6B-8B3D-587E75ACA4AA}" destId="{05A98A13-41BC-4863-A7D8-3C391693A01E}" srcOrd="0" destOrd="0" presId="urn:microsoft.com/office/officeart/2008/layout/NameandTitleOrganizationalChart"/>
    <dgm:cxn modelId="{E44C0AAC-D2A9-460C-B35C-D06696C1BF37}" type="presParOf" srcId="{C70BE4C8-5E3E-4A6B-8B3D-587E75ACA4AA}" destId="{B8C431EE-578C-4B3F-9E05-45E6EA5554EB}" srcOrd="1" destOrd="0" presId="urn:microsoft.com/office/officeart/2008/layout/NameandTitleOrganizationalChart"/>
    <dgm:cxn modelId="{DF030596-9F1D-418B-829F-C773A66D7A38}" type="presParOf" srcId="{C70BE4C8-5E3E-4A6B-8B3D-587E75ACA4AA}" destId="{278477FC-0604-4904-B23E-F2917C50683D}" srcOrd="2" destOrd="0" presId="urn:microsoft.com/office/officeart/2008/layout/NameandTitleOrganizationalChart"/>
    <dgm:cxn modelId="{AAA374AC-3D94-4341-A35F-D20AE943925E}" type="presParOf" srcId="{B910D556-A53D-4C5B-8DC0-E6911FC58C17}" destId="{97843092-D501-4208-AFC0-80329E2ACE09}" srcOrd="1" destOrd="0" presId="urn:microsoft.com/office/officeart/2008/layout/NameandTitleOrganizationalChart"/>
    <dgm:cxn modelId="{E1290680-FBC2-4467-9C03-7511A092C219}" type="presParOf" srcId="{B910D556-A53D-4C5B-8DC0-E6911FC58C17}" destId="{9EAC0B80-9FBB-4114-8ADF-F2D414AA7AB0}" srcOrd="2" destOrd="0" presId="urn:microsoft.com/office/officeart/2008/layout/NameandTitleOrganizationalChart"/>
    <dgm:cxn modelId="{78D8719A-E151-48A8-B83A-753377A66356}" type="presParOf" srcId="{ECAEBD77-DF39-476A-9AA7-001FAC157539}" destId="{A0D22C48-C9B3-4B80-AF59-1AFAAD84FEFB}" srcOrd="2" destOrd="0" presId="urn:microsoft.com/office/officeart/2008/layout/NameandTitleOrganizationalChart"/>
    <dgm:cxn modelId="{D3B7F61C-45A7-44DE-A62E-4547EB0A0BEF}" type="presParOf" srcId="{ECAEBD77-DF39-476A-9AA7-001FAC157539}" destId="{0FC7E254-5C08-4253-9A19-DC46090C238A}" srcOrd="3" destOrd="0" presId="urn:microsoft.com/office/officeart/2008/layout/NameandTitleOrganizationalChart"/>
    <dgm:cxn modelId="{1725C3BB-CB94-44BE-B126-0AAA8B102FCF}" type="presParOf" srcId="{0FC7E254-5C08-4253-9A19-DC46090C238A}" destId="{1B555367-989C-41FE-8DFC-3C56F043B974}" srcOrd="0" destOrd="0" presId="urn:microsoft.com/office/officeart/2008/layout/NameandTitleOrganizationalChart"/>
    <dgm:cxn modelId="{2CF3E5DC-0657-4227-8ABA-4A68B50C8C7B}" type="presParOf" srcId="{1B555367-989C-41FE-8DFC-3C56F043B974}" destId="{FAF89139-A647-41CE-A41B-8CF60A5C5592}" srcOrd="0" destOrd="0" presId="urn:microsoft.com/office/officeart/2008/layout/NameandTitleOrganizationalChart"/>
    <dgm:cxn modelId="{2494A2A2-D5DB-4352-9D3D-1DCCA75B9D7C}" type="presParOf" srcId="{1B555367-989C-41FE-8DFC-3C56F043B974}" destId="{1D805AD0-5BA0-431F-8798-3C57E072FF85}" srcOrd="1" destOrd="0" presId="urn:microsoft.com/office/officeart/2008/layout/NameandTitleOrganizationalChart"/>
    <dgm:cxn modelId="{12B55E94-852C-4915-B0C2-6E9394C23AC5}" type="presParOf" srcId="{1B555367-989C-41FE-8DFC-3C56F043B974}" destId="{331262E6-672B-4F40-8768-5105A1B1C446}" srcOrd="2" destOrd="0" presId="urn:microsoft.com/office/officeart/2008/layout/NameandTitleOrganizationalChart"/>
    <dgm:cxn modelId="{F1457CEC-A139-4924-8F99-83F0A2D93AD9}" type="presParOf" srcId="{0FC7E254-5C08-4253-9A19-DC46090C238A}" destId="{005589E0-27D1-4FE8-B1E8-E4568FDA2105}" srcOrd="1" destOrd="0" presId="urn:microsoft.com/office/officeart/2008/layout/NameandTitleOrganizationalChart"/>
    <dgm:cxn modelId="{8D078009-F6B0-41B6-B4B4-28E522ED5E1B}" type="presParOf" srcId="{0FC7E254-5C08-4253-9A19-DC46090C238A}" destId="{4E6CC3DA-52C6-43CC-B0BC-32765A8B1A1E}" srcOrd="2" destOrd="0" presId="urn:microsoft.com/office/officeart/2008/layout/NameandTitleOrganizationalChart"/>
    <dgm:cxn modelId="{D3D1CB11-FA1B-454E-A9C6-3F5F251132AD}" type="presParOf" srcId="{ECAEBD77-DF39-476A-9AA7-001FAC157539}" destId="{D46CCCBE-B8E6-4F47-804F-C05594ADE27C}" srcOrd="4" destOrd="0" presId="urn:microsoft.com/office/officeart/2008/layout/NameandTitleOrganizationalChart"/>
    <dgm:cxn modelId="{08B4AA5D-AE04-45C1-B270-C6DF0DCB1655}" type="presParOf" srcId="{ECAEBD77-DF39-476A-9AA7-001FAC157539}" destId="{A3C08060-59B3-4ECA-8B38-63B924ECCC4E}" srcOrd="5" destOrd="0" presId="urn:microsoft.com/office/officeart/2008/layout/NameandTitleOrganizationalChart"/>
    <dgm:cxn modelId="{07207D0A-B10B-4EDF-8504-DA7865F7D121}" type="presParOf" srcId="{A3C08060-59B3-4ECA-8B38-63B924ECCC4E}" destId="{15F2A7D6-1A86-409D-A089-BC5B155EA201}" srcOrd="0" destOrd="0" presId="urn:microsoft.com/office/officeart/2008/layout/NameandTitleOrganizationalChart"/>
    <dgm:cxn modelId="{2CB393A9-9979-436E-B69F-571F8B182177}" type="presParOf" srcId="{15F2A7D6-1A86-409D-A089-BC5B155EA201}" destId="{496FCC24-7BB8-473B-A93B-8B9C9E7F137C}" srcOrd="0" destOrd="0" presId="urn:microsoft.com/office/officeart/2008/layout/NameandTitleOrganizationalChart"/>
    <dgm:cxn modelId="{6B625E38-FB39-40CE-9590-31970892279D}" type="presParOf" srcId="{15F2A7D6-1A86-409D-A089-BC5B155EA201}" destId="{96F933E6-B2F4-4F0C-A7FD-99D46A43BE09}" srcOrd="1" destOrd="0" presId="urn:microsoft.com/office/officeart/2008/layout/NameandTitleOrganizationalChart"/>
    <dgm:cxn modelId="{D93C0166-BF85-4224-84EA-BA07315606E6}" type="presParOf" srcId="{15F2A7D6-1A86-409D-A089-BC5B155EA201}" destId="{5B1DBAEF-209C-423A-9D92-30A164F76566}" srcOrd="2" destOrd="0" presId="urn:microsoft.com/office/officeart/2008/layout/NameandTitleOrganizationalChart"/>
    <dgm:cxn modelId="{8B7417BA-7012-4694-93F0-1BDD253C70B2}" type="presParOf" srcId="{A3C08060-59B3-4ECA-8B38-63B924ECCC4E}" destId="{19269666-8869-4B21-9EC7-2DA03727D7E5}" srcOrd="1" destOrd="0" presId="urn:microsoft.com/office/officeart/2008/layout/NameandTitleOrganizationalChart"/>
    <dgm:cxn modelId="{7489D5BC-D0F6-45A1-A7A5-9621FF679392}" type="presParOf" srcId="{A3C08060-59B3-4ECA-8B38-63B924ECCC4E}" destId="{34BD305C-62FB-4C70-952E-487A5DADC832}" srcOrd="2" destOrd="0" presId="urn:microsoft.com/office/officeart/2008/layout/NameandTitleOrganizationalChart"/>
    <dgm:cxn modelId="{CF1DB4E1-D446-4B67-B720-ADB737174439}" type="presParOf" srcId="{ECAEBD77-DF39-476A-9AA7-001FAC157539}" destId="{12956DB3-1D1B-4E0B-BD65-B35E5BAC86EF}" srcOrd="6" destOrd="0" presId="urn:microsoft.com/office/officeart/2008/layout/NameandTitleOrganizationalChart"/>
    <dgm:cxn modelId="{BF84DFD4-2536-472D-9AF8-238452726D45}" type="presParOf" srcId="{ECAEBD77-DF39-476A-9AA7-001FAC157539}" destId="{0D5B4BC0-4190-4737-94D9-253AE2ECB0ED}" srcOrd="7" destOrd="0" presId="urn:microsoft.com/office/officeart/2008/layout/NameandTitleOrganizationalChart"/>
    <dgm:cxn modelId="{2A62A8A3-65BB-4E81-A0C5-C11D861603A4}" type="presParOf" srcId="{0D5B4BC0-4190-4737-94D9-253AE2ECB0ED}" destId="{C756E935-F6D7-4CD3-AD2F-C058B27C6893}" srcOrd="0" destOrd="0" presId="urn:microsoft.com/office/officeart/2008/layout/NameandTitleOrganizationalChart"/>
    <dgm:cxn modelId="{5314DB6E-EC01-45BC-B29B-F8A646600775}" type="presParOf" srcId="{C756E935-F6D7-4CD3-AD2F-C058B27C6893}" destId="{804581E1-8B7E-4350-B1EA-BC9215BB19DA}" srcOrd="0" destOrd="0" presId="urn:microsoft.com/office/officeart/2008/layout/NameandTitleOrganizationalChart"/>
    <dgm:cxn modelId="{D0F6BDAD-9F24-46E4-8C9D-8E709D9D3D8F}" type="presParOf" srcId="{C756E935-F6D7-4CD3-AD2F-C058B27C6893}" destId="{EAD16D2D-E192-4A6D-80A5-5D97223B082D}" srcOrd="1" destOrd="0" presId="urn:microsoft.com/office/officeart/2008/layout/NameandTitleOrganizationalChart"/>
    <dgm:cxn modelId="{2E871CFF-523C-43C5-AABA-B56F1FF940C7}" type="presParOf" srcId="{C756E935-F6D7-4CD3-AD2F-C058B27C6893}" destId="{52B331A5-8CD2-47A3-9D60-D3B188C5CC20}" srcOrd="2" destOrd="0" presId="urn:microsoft.com/office/officeart/2008/layout/NameandTitleOrganizationalChart"/>
    <dgm:cxn modelId="{85644EF1-0106-4673-87F9-5EC003A086A8}" type="presParOf" srcId="{0D5B4BC0-4190-4737-94D9-253AE2ECB0ED}" destId="{DC734162-B39B-4FDF-8EE5-6957E3565A34}" srcOrd="1" destOrd="0" presId="urn:microsoft.com/office/officeart/2008/layout/NameandTitleOrganizationalChart"/>
    <dgm:cxn modelId="{D46A8296-CA66-4C07-AA92-FCCF767AEEBD}" type="presParOf" srcId="{0D5B4BC0-4190-4737-94D9-253AE2ECB0ED}" destId="{9DF3F3BF-6AC6-4C7F-A450-566FED16CAE6}" srcOrd="2" destOrd="0" presId="urn:microsoft.com/office/officeart/2008/layout/NameandTitleOrganizationalChart"/>
    <dgm:cxn modelId="{CB8C7449-CC6A-42D7-A077-3F8ED6A3D4F1}" type="presParOf" srcId="{7881F8CD-6155-4832-BA1E-5BBF86D096CA}" destId="{333366CB-78DF-4DF6-95A6-1A869BA02C7F}"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7200AE-9C84-422F-ADE4-DA7F22785A0D}"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zh-HK" altLang="en-US"/>
        </a:p>
      </dgm:t>
    </dgm:pt>
    <dgm:pt modelId="{7EB9289D-C0DE-4050-9F12-0DAEFB5FFA9A}">
      <dgm:prSet phldrT="[文字]" custT="1"/>
      <dgm:spPr>
        <a:solidFill>
          <a:srgbClr val="7CD6D0"/>
        </a:solidFill>
      </dgm:spPr>
      <dgm:t>
        <a:bodyPr/>
        <a:lstStyle/>
        <a:p>
          <a:pPr marL="0" lvl="0" indent="0" algn="ctr" defTabSz="711200">
            <a:lnSpc>
              <a:spcPct val="90000"/>
            </a:lnSpc>
            <a:spcBef>
              <a:spcPct val="0"/>
            </a:spcBef>
            <a:spcAft>
              <a:spcPts val="0"/>
            </a:spcAft>
            <a:buNone/>
          </a:pPr>
          <a:r>
            <a:rPr lang="zh-TW"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長者</a:t>
          </a:r>
          <a:endParaRPr lang="zh-HK"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dgm:t>
    </dgm:pt>
    <dgm:pt modelId="{D55FE17D-41B2-4434-BC42-2F4A845522EF}" type="parTrans" cxnId="{ABB79F44-36C7-4874-B56B-58F23BA6F13D}">
      <dgm:prSet/>
      <dgm:spPr/>
      <dgm:t>
        <a:bodyPr/>
        <a:lstStyle/>
        <a:p>
          <a:pPr algn="ctr"/>
          <a:endParaRPr lang="zh-HK" altLang="en-US">
            <a:latin typeface="Times New Roman" panose="02020603050405020304" pitchFamily="18" charset="0"/>
            <a:cs typeface="Times New Roman" panose="02020603050405020304" pitchFamily="18" charset="0"/>
          </a:endParaRPr>
        </a:p>
      </dgm:t>
    </dgm:pt>
    <dgm:pt modelId="{EA4D22FB-7BC4-4206-AC8C-4690D54FC30E}" type="sibTrans" cxnId="{ABB79F44-36C7-4874-B56B-58F23BA6F13D}">
      <dgm:prSet custT="1"/>
      <dgm:spPr>
        <a:solidFill>
          <a:prstClr val="white">
            <a:alpha val="90000"/>
            <a:hueOff val="0"/>
            <a:satOff val="0"/>
            <a:lumOff val="0"/>
            <a:alphaOff val="0"/>
          </a:prstClr>
        </a:solidFill>
        <a:ln w="12700" cap="flat" cmpd="sng" algn="ctr">
          <a:solidFill>
            <a:srgbClr val="5B9BD5">
              <a:hueOff val="0"/>
              <a:satOff val="0"/>
              <a:lumOff val="0"/>
              <a:alphaOff val="0"/>
            </a:srgbClr>
          </a:solidFill>
          <a:prstDash val="solid"/>
          <a:miter lim="800000"/>
        </a:ln>
        <a:effectLst/>
      </dgm:spPr>
      <dgm:t>
        <a:bodyPr spcFirstLastPara="0" vert="horz" wrap="square" lIns="35560" tIns="8890" rIns="35560" bIns="8890" numCol="1" spcCol="1270" anchor="ctr" anchorCtr="0"/>
        <a:lstStyle/>
        <a:p>
          <a:pPr algn="ctr"/>
          <a:r>
            <a:rPr lang="en-US" altLang="zh-HK"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rPr>
            <a:t>1151</a:t>
          </a:r>
          <a:endParaRPr lang="zh-HK" altLang="en-US"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endParaRPr>
        </a:p>
      </dgm:t>
    </dgm:pt>
    <dgm:pt modelId="{B4741D05-2138-4FB3-B883-9B7A164DD9A6}">
      <dgm:prSet phldrT="[文字]" custT="1"/>
      <dgm:spPr>
        <a:solidFill>
          <a:srgbClr val="7CD6D0"/>
        </a:solidFill>
      </dgm:spPr>
      <dgm:t>
        <a:bodyPr/>
        <a:lstStyle/>
        <a:p>
          <a:pPr algn="ctr">
            <a:spcAft>
              <a:spcPts val="0"/>
            </a:spcAft>
          </a:pPr>
          <a:r>
            <a:rPr lang="zh-CN"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algn="ctr">
            <a:spcAft>
              <a:spcPct val="35000"/>
            </a:spcAft>
          </a:pPr>
          <a:endParaRPr lang="zh-HK" altLang="en-US" sz="1000" kern="1200" dirty="0">
            <a:latin typeface="Times New Roman" panose="02020603050405020304" pitchFamily="18" charset="0"/>
            <a:cs typeface="Times New Roman" panose="02020603050405020304" pitchFamily="18" charset="0"/>
          </a:endParaRPr>
        </a:p>
      </dgm:t>
    </dgm:pt>
    <dgm:pt modelId="{0BD023F7-0BBD-435F-AA56-F5697DEDEEC8}" type="parTrans" cxnId="{DDCC0F3E-B598-4AA2-BE58-3CB33E825A18}">
      <dgm:prSet/>
      <dgm:spPr/>
      <dgm:t>
        <a:bodyPr/>
        <a:lstStyle/>
        <a:p>
          <a:pPr algn="ctr"/>
          <a:endParaRPr lang="zh-HK" altLang="en-US">
            <a:latin typeface="Times New Roman" panose="02020603050405020304" pitchFamily="18" charset="0"/>
            <a:cs typeface="Times New Roman" panose="02020603050405020304" pitchFamily="18" charset="0"/>
          </a:endParaRPr>
        </a:p>
      </dgm:t>
    </dgm:pt>
    <dgm:pt modelId="{96681A05-2D97-447E-816B-22483E2F48DF}" type="sibTrans" cxnId="{DDCC0F3E-B598-4AA2-BE58-3CB33E825A18}">
      <dgm:prSet custT="1"/>
      <dgm:spPr/>
      <dgm:t>
        <a:bodyPr/>
        <a:lstStyle/>
        <a:p>
          <a:pPr algn="ctr"/>
          <a:r>
            <a:rPr lang="en-US" altLang="zh-HK" sz="1400" dirty="0">
              <a:latin typeface="Times New Roman" panose="02020603050405020304" pitchFamily="18" charset="0"/>
              <a:cs typeface="Times New Roman" panose="02020603050405020304" pitchFamily="18" charset="0"/>
            </a:rPr>
            <a:t>460</a:t>
          </a:r>
          <a:endParaRPr lang="zh-HK" altLang="en-US" sz="1400" dirty="0">
            <a:latin typeface="Times New Roman" panose="02020603050405020304" pitchFamily="18" charset="0"/>
            <a:cs typeface="Times New Roman" panose="02020603050405020304" pitchFamily="18" charset="0"/>
          </a:endParaRPr>
        </a:p>
      </dgm:t>
    </dgm:pt>
    <dgm:pt modelId="{992B886E-7985-4A63-90BA-FDEEBC4AE529}">
      <dgm:prSet phldrT="[文字]" custT="1"/>
      <dgm:spPr>
        <a:solidFill>
          <a:srgbClr val="7CD6D0"/>
        </a:solidFill>
      </dgm:spPr>
      <dgm:t>
        <a:bodyPr/>
        <a:lstStyle/>
        <a:p>
          <a:pPr algn="ctr">
            <a:spcAft>
              <a:spcPts val="0"/>
            </a:spcAft>
          </a:pP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積極</a:t>
          </a:r>
          <a:r>
            <a:rPr lang="zh-CN" altLang="zh-HK"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行為</a:t>
          </a:r>
          <a:endParaRPr lang="en-US" altLang="zh-CN"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spcAft>
              <a:spcPts val="0"/>
            </a:spcAft>
          </a:pPr>
          <a:r>
            <a:rPr lang="zh-TW" altLang="en-US"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US" altLang="zh-TW" sz="16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spcAft>
              <a:spcPts val="0"/>
            </a:spcAft>
          </a:pPr>
          <a:endParaRPr lang="zh-HK" altLang="en-US" sz="1000" dirty="0">
            <a:latin typeface="Times New Roman" panose="02020603050405020304" pitchFamily="18" charset="0"/>
            <a:cs typeface="Times New Roman" panose="02020603050405020304" pitchFamily="18" charset="0"/>
          </a:endParaRPr>
        </a:p>
      </dgm:t>
    </dgm:pt>
    <dgm:pt modelId="{3E9FDD2C-41E7-4AD0-ACE5-8AE1539B17DA}" type="parTrans" cxnId="{F72EF36E-15A8-4F33-87B9-888AB21AB1D8}">
      <dgm:prSet/>
      <dgm:spPr/>
      <dgm:t>
        <a:bodyPr/>
        <a:lstStyle/>
        <a:p>
          <a:pPr algn="ctr"/>
          <a:endParaRPr lang="zh-HK" altLang="en-US">
            <a:latin typeface="Times New Roman" panose="02020603050405020304" pitchFamily="18" charset="0"/>
            <a:cs typeface="Times New Roman" panose="02020603050405020304" pitchFamily="18" charset="0"/>
          </a:endParaRPr>
        </a:p>
      </dgm:t>
    </dgm:pt>
    <dgm:pt modelId="{6DB5CA27-4855-4C12-B8B9-3C526A1EFE2D}" type="sibTrans" cxnId="{F72EF36E-15A8-4F33-87B9-888AB21AB1D8}">
      <dgm:prSet custT="1"/>
      <dgm:spPr>
        <a:solidFill>
          <a:prstClr val="white">
            <a:alpha val="90000"/>
            <a:hueOff val="0"/>
            <a:satOff val="0"/>
            <a:lumOff val="0"/>
            <a:alphaOff val="0"/>
          </a:prstClr>
        </a:solidFill>
        <a:ln w="12700" cap="flat" cmpd="sng" algn="ctr">
          <a:solidFill>
            <a:srgbClr val="5B9BD5">
              <a:hueOff val="0"/>
              <a:satOff val="0"/>
              <a:lumOff val="0"/>
              <a:alphaOff val="0"/>
            </a:srgbClr>
          </a:solidFill>
          <a:prstDash val="solid"/>
          <a:miter lim="800000"/>
        </a:ln>
        <a:effectLst/>
      </dgm:spPr>
      <dgm:t>
        <a:bodyPr spcFirstLastPara="0" vert="horz" wrap="square" lIns="35560" tIns="8890" rIns="35560" bIns="8890" numCol="1" spcCol="1270" anchor="ctr" anchorCtr="0"/>
        <a:lstStyle/>
        <a:p>
          <a:pPr marL="0" lvl="0" indent="0" algn="ctr" defTabSz="622300">
            <a:lnSpc>
              <a:spcPct val="90000"/>
            </a:lnSpc>
            <a:spcBef>
              <a:spcPct val="0"/>
            </a:spcBef>
            <a:spcAft>
              <a:spcPct val="35000"/>
            </a:spcAft>
            <a:buNone/>
          </a:pPr>
          <a:r>
            <a:rPr lang="en-US" altLang="zh-HK"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rPr>
            <a:t>335</a:t>
          </a:r>
          <a:endParaRPr lang="zh-HK" altLang="en-US"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endParaRPr>
        </a:p>
      </dgm:t>
    </dgm:pt>
    <dgm:pt modelId="{013E5DBD-A847-4E09-9EC0-F491835A1FB6}">
      <dgm:prSet phldrT="[文字]" custT="1"/>
      <dgm:spPr>
        <a:solidFill>
          <a:srgbClr val="7CD6D0"/>
        </a:solidFill>
      </dgm:spPr>
      <dgm:t>
        <a:bodyPr/>
        <a:lstStyle/>
        <a:p>
          <a:pPr marL="0" lvl="0" algn="ctr" defTabSz="711200">
            <a:lnSpc>
              <a:spcPct val="90000"/>
            </a:lnSpc>
            <a:spcBef>
              <a:spcPct val="0"/>
            </a:spcBef>
            <a:spcAft>
              <a:spcPts val="0"/>
            </a:spcAft>
            <a:buNone/>
          </a:pPr>
          <a:r>
            <a:rPr lang="zh-TW"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algn="ctr" defTabSz="711200">
            <a:lnSpc>
              <a:spcPct val="90000"/>
            </a:lnSpc>
            <a:spcBef>
              <a:spcPct val="0"/>
            </a:spcBef>
            <a:spcAft>
              <a:spcPts val="0"/>
            </a:spcAft>
            <a:buNone/>
          </a:pPr>
          <a:r>
            <a:rPr lang="zh-TW"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「友同行」</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algn="ctr" defTabSz="711200">
            <a:lnSpc>
              <a:spcPct val="90000"/>
            </a:lnSpc>
            <a:spcBef>
              <a:spcPct val="0"/>
            </a:spcBef>
            <a:spcAft>
              <a:spcPts val="0"/>
            </a:spcAft>
            <a:buNone/>
          </a:pPr>
          <a:endParaRPr lang="zh-HK" altLang="en-US" sz="10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dgm:t>
    </dgm:pt>
    <dgm:pt modelId="{26443552-36C4-4837-8740-57F1DCDB768A}" type="parTrans" cxnId="{DA44459C-E3E1-478A-85B5-844E3E98A559}">
      <dgm:prSet/>
      <dgm:spPr/>
      <dgm:t>
        <a:bodyPr/>
        <a:lstStyle/>
        <a:p>
          <a:pPr algn="ctr"/>
          <a:endParaRPr lang="zh-HK" altLang="en-US">
            <a:latin typeface="Times New Roman" panose="02020603050405020304" pitchFamily="18" charset="0"/>
            <a:cs typeface="Times New Roman" panose="02020603050405020304" pitchFamily="18" charset="0"/>
          </a:endParaRPr>
        </a:p>
      </dgm:t>
    </dgm:pt>
    <dgm:pt modelId="{285DF31D-C06D-4834-BC8F-238B39EFC56E}" type="sibTrans" cxnId="{DA44459C-E3E1-478A-85B5-844E3E98A559}">
      <dgm:prSet custT="1"/>
      <dgm:spPr/>
      <dgm:t>
        <a:bodyPr/>
        <a:lstStyle/>
        <a:p>
          <a:pPr algn="ctr"/>
          <a:r>
            <a:rPr lang="en-US" altLang="zh-HK" sz="1400" dirty="0">
              <a:latin typeface="Times New Roman" panose="02020603050405020304" pitchFamily="18" charset="0"/>
              <a:cs typeface="Times New Roman" panose="02020603050405020304" pitchFamily="18" charset="0"/>
            </a:rPr>
            <a:t>356</a:t>
          </a:r>
          <a:endParaRPr lang="zh-HK" altLang="en-US" sz="1400" dirty="0">
            <a:latin typeface="Times New Roman" panose="02020603050405020304" pitchFamily="18" charset="0"/>
            <a:cs typeface="Times New Roman" panose="02020603050405020304" pitchFamily="18" charset="0"/>
          </a:endParaRPr>
        </a:p>
      </dgm:t>
    </dgm:pt>
    <dgm:pt modelId="{A3DA4EE6-6672-4142-B551-A3A0D8168CEF}" type="pres">
      <dgm:prSet presAssocID="{1B7200AE-9C84-422F-ADE4-DA7F22785A0D}" presName="hierChild1" presStyleCnt="0">
        <dgm:presLayoutVars>
          <dgm:orgChart val="1"/>
          <dgm:chPref val="1"/>
          <dgm:dir/>
          <dgm:animOne val="branch"/>
          <dgm:animLvl val="lvl"/>
          <dgm:resizeHandles/>
        </dgm:presLayoutVars>
      </dgm:prSet>
      <dgm:spPr/>
    </dgm:pt>
    <dgm:pt modelId="{7881F8CD-6155-4832-BA1E-5BBF86D096CA}" type="pres">
      <dgm:prSet presAssocID="{7EB9289D-C0DE-4050-9F12-0DAEFB5FFA9A}" presName="hierRoot1" presStyleCnt="0">
        <dgm:presLayoutVars>
          <dgm:hierBranch val="init"/>
        </dgm:presLayoutVars>
      </dgm:prSet>
      <dgm:spPr/>
    </dgm:pt>
    <dgm:pt modelId="{8AF931E3-F5F0-473A-929C-BA03616A1241}" type="pres">
      <dgm:prSet presAssocID="{7EB9289D-C0DE-4050-9F12-0DAEFB5FFA9A}" presName="rootComposite1" presStyleCnt="0"/>
      <dgm:spPr/>
    </dgm:pt>
    <dgm:pt modelId="{B20DCE95-E685-46E2-87DD-E0141DA84713}" type="pres">
      <dgm:prSet presAssocID="{7EB9289D-C0DE-4050-9F12-0DAEFB5FFA9A}" presName="rootText1" presStyleLbl="node0" presStyleIdx="0" presStyleCnt="1" custScaleY="108070">
        <dgm:presLayoutVars>
          <dgm:chMax/>
          <dgm:chPref val="3"/>
        </dgm:presLayoutVars>
      </dgm:prSet>
      <dgm:spPr/>
    </dgm:pt>
    <dgm:pt modelId="{62848F28-5B26-4196-97A5-30A4038F05FD}" type="pres">
      <dgm:prSet presAssocID="{7EB9289D-C0DE-4050-9F12-0DAEFB5FFA9A}" presName="titleText1" presStyleLbl="fgAcc0" presStyleIdx="0" presStyleCnt="1" custScaleY="138947">
        <dgm:presLayoutVars>
          <dgm:chMax val="0"/>
          <dgm:chPref val="0"/>
        </dgm:presLayoutVars>
      </dgm:prSet>
      <dgm:spPr>
        <a:xfrm>
          <a:off x="2134047" y="1480804"/>
          <a:ext cx="1216005" cy="233182"/>
        </a:xfrm>
        <a:prstGeom prst="rect">
          <a:avLst/>
        </a:prstGeom>
      </dgm:spPr>
    </dgm:pt>
    <dgm:pt modelId="{632F1D7A-C7B7-4A1D-B1B4-7E35F98186D0}" type="pres">
      <dgm:prSet presAssocID="{7EB9289D-C0DE-4050-9F12-0DAEFB5FFA9A}" presName="rootConnector1" presStyleLbl="node1" presStyleIdx="0" presStyleCnt="3"/>
      <dgm:spPr/>
    </dgm:pt>
    <dgm:pt modelId="{ECAEBD77-DF39-476A-9AA7-001FAC157539}" type="pres">
      <dgm:prSet presAssocID="{7EB9289D-C0DE-4050-9F12-0DAEFB5FFA9A}" presName="hierChild2" presStyleCnt="0"/>
      <dgm:spPr/>
    </dgm:pt>
    <dgm:pt modelId="{978504E4-7832-450E-9E3A-C627A3F13321}" type="pres">
      <dgm:prSet presAssocID="{0BD023F7-0BBD-435F-AA56-F5697DEDEEC8}" presName="Name37" presStyleLbl="parChTrans1D2" presStyleIdx="0" presStyleCnt="3"/>
      <dgm:spPr/>
    </dgm:pt>
    <dgm:pt modelId="{B910D556-A53D-4C5B-8DC0-E6911FC58C17}" type="pres">
      <dgm:prSet presAssocID="{B4741D05-2138-4FB3-B883-9B7A164DD9A6}" presName="hierRoot2" presStyleCnt="0">
        <dgm:presLayoutVars>
          <dgm:hierBranch val="init"/>
        </dgm:presLayoutVars>
      </dgm:prSet>
      <dgm:spPr/>
    </dgm:pt>
    <dgm:pt modelId="{C70BE4C8-5E3E-4A6B-8B3D-587E75ACA4AA}" type="pres">
      <dgm:prSet presAssocID="{B4741D05-2138-4FB3-B883-9B7A164DD9A6}" presName="rootComposite" presStyleCnt="0"/>
      <dgm:spPr/>
    </dgm:pt>
    <dgm:pt modelId="{05A98A13-41BC-4863-A7D8-3C391693A01E}" type="pres">
      <dgm:prSet presAssocID="{B4741D05-2138-4FB3-B883-9B7A164DD9A6}" presName="rootText" presStyleLbl="node1" presStyleIdx="0" presStyleCnt="3" custScaleY="123508">
        <dgm:presLayoutVars>
          <dgm:chMax/>
          <dgm:chPref val="3"/>
        </dgm:presLayoutVars>
      </dgm:prSet>
      <dgm:spPr/>
    </dgm:pt>
    <dgm:pt modelId="{B8C431EE-578C-4B3F-9E05-45E6EA5554EB}" type="pres">
      <dgm:prSet presAssocID="{B4741D05-2138-4FB3-B883-9B7A164DD9A6}" presName="titleText2" presStyleLbl="fgAcc1" presStyleIdx="0" presStyleCnt="3" custScaleY="138947">
        <dgm:presLayoutVars>
          <dgm:chMax val="0"/>
          <dgm:chPref val="0"/>
        </dgm:presLayoutVars>
      </dgm:prSet>
      <dgm:spPr/>
    </dgm:pt>
    <dgm:pt modelId="{278477FC-0604-4904-B23E-F2917C50683D}" type="pres">
      <dgm:prSet presAssocID="{B4741D05-2138-4FB3-B883-9B7A164DD9A6}" presName="rootConnector" presStyleLbl="node2" presStyleIdx="0" presStyleCnt="0"/>
      <dgm:spPr/>
    </dgm:pt>
    <dgm:pt modelId="{97843092-D501-4208-AFC0-80329E2ACE09}" type="pres">
      <dgm:prSet presAssocID="{B4741D05-2138-4FB3-B883-9B7A164DD9A6}" presName="hierChild4" presStyleCnt="0"/>
      <dgm:spPr/>
    </dgm:pt>
    <dgm:pt modelId="{9EAC0B80-9FBB-4114-8ADF-F2D414AA7AB0}" type="pres">
      <dgm:prSet presAssocID="{B4741D05-2138-4FB3-B883-9B7A164DD9A6}" presName="hierChild5" presStyleCnt="0"/>
      <dgm:spPr/>
    </dgm:pt>
    <dgm:pt modelId="{A0D22C48-C9B3-4B80-AF59-1AFAAD84FEFB}" type="pres">
      <dgm:prSet presAssocID="{3E9FDD2C-41E7-4AD0-ACE5-8AE1539B17DA}" presName="Name37" presStyleLbl="parChTrans1D2" presStyleIdx="1" presStyleCnt="3"/>
      <dgm:spPr/>
    </dgm:pt>
    <dgm:pt modelId="{0FC7E254-5C08-4253-9A19-DC46090C238A}" type="pres">
      <dgm:prSet presAssocID="{992B886E-7985-4A63-90BA-FDEEBC4AE529}" presName="hierRoot2" presStyleCnt="0">
        <dgm:presLayoutVars>
          <dgm:hierBranch val="init"/>
        </dgm:presLayoutVars>
      </dgm:prSet>
      <dgm:spPr/>
    </dgm:pt>
    <dgm:pt modelId="{1B555367-989C-41FE-8DFC-3C56F043B974}" type="pres">
      <dgm:prSet presAssocID="{992B886E-7985-4A63-90BA-FDEEBC4AE529}" presName="rootComposite" presStyleCnt="0"/>
      <dgm:spPr/>
    </dgm:pt>
    <dgm:pt modelId="{FAF89139-A647-41CE-A41B-8CF60A5C5592}" type="pres">
      <dgm:prSet presAssocID="{992B886E-7985-4A63-90BA-FDEEBC4AE529}" presName="rootText" presStyleLbl="node1" presStyleIdx="1" presStyleCnt="3" custScaleY="123508">
        <dgm:presLayoutVars>
          <dgm:chMax/>
          <dgm:chPref val="3"/>
        </dgm:presLayoutVars>
      </dgm:prSet>
      <dgm:spPr/>
    </dgm:pt>
    <dgm:pt modelId="{1D805AD0-5BA0-431F-8798-3C57E072FF85}" type="pres">
      <dgm:prSet presAssocID="{992B886E-7985-4A63-90BA-FDEEBC4AE529}" presName="titleText2" presStyleLbl="fgAcc1" presStyleIdx="1" presStyleCnt="3" custScaleY="138947">
        <dgm:presLayoutVars>
          <dgm:chMax val="0"/>
          <dgm:chPref val="0"/>
        </dgm:presLayoutVars>
      </dgm:prSet>
      <dgm:spPr>
        <a:xfrm>
          <a:off x="2134047" y="2567354"/>
          <a:ext cx="1216005" cy="324000"/>
        </a:xfrm>
        <a:prstGeom prst="rect">
          <a:avLst/>
        </a:prstGeom>
      </dgm:spPr>
    </dgm:pt>
    <dgm:pt modelId="{331262E6-672B-4F40-8768-5105A1B1C446}" type="pres">
      <dgm:prSet presAssocID="{992B886E-7985-4A63-90BA-FDEEBC4AE529}" presName="rootConnector" presStyleLbl="node2" presStyleIdx="0" presStyleCnt="0"/>
      <dgm:spPr/>
    </dgm:pt>
    <dgm:pt modelId="{005589E0-27D1-4FE8-B1E8-E4568FDA2105}" type="pres">
      <dgm:prSet presAssocID="{992B886E-7985-4A63-90BA-FDEEBC4AE529}" presName="hierChild4" presStyleCnt="0"/>
      <dgm:spPr/>
    </dgm:pt>
    <dgm:pt modelId="{4E6CC3DA-52C6-43CC-B0BC-32765A8B1A1E}" type="pres">
      <dgm:prSet presAssocID="{992B886E-7985-4A63-90BA-FDEEBC4AE529}" presName="hierChild5" presStyleCnt="0"/>
      <dgm:spPr/>
    </dgm:pt>
    <dgm:pt modelId="{D46CCCBE-B8E6-4F47-804F-C05594ADE27C}" type="pres">
      <dgm:prSet presAssocID="{26443552-36C4-4837-8740-57F1DCDB768A}" presName="Name37" presStyleLbl="parChTrans1D2" presStyleIdx="2" presStyleCnt="3"/>
      <dgm:spPr/>
    </dgm:pt>
    <dgm:pt modelId="{A3C08060-59B3-4ECA-8B38-63B924ECCC4E}" type="pres">
      <dgm:prSet presAssocID="{013E5DBD-A847-4E09-9EC0-F491835A1FB6}" presName="hierRoot2" presStyleCnt="0">
        <dgm:presLayoutVars>
          <dgm:hierBranch val="init"/>
        </dgm:presLayoutVars>
      </dgm:prSet>
      <dgm:spPr/>
    </dgm:pt>
    <dgm:pt modelId="{15F2A7D6-1A86-409D-A089-BC5B155EA201}" type="pres">
      <dgm:prSet presAssocID="{013E5DBD-A847-4E09-9EC0-F491835A1FB6}" presName="rootComposite" presStyleCnt="0"/>
      <dgm:spPr/>
    </dgm:pt>
    <dgm:pt modelId="{496FCC24-7BB8-473B-A93B-8B9C9E7F137C}" type="pres">
      <dgm:prSet presAssocID="{013E5DBD-A847-4E09-9EC0-F491835A1FB6}" presName="rootText" presStyleLbl="node1" presStyleIdx="2" presStyleCnt="3" custScaleY="123508">
        <dgm:presLayoutVars>
          <dgm:chMax/>
          <dgm:chPref val="3"/>
        </dgm:presLayoutVars>
      </dgm:prSet>
      <dgm:spPr/>
    </dgm:pt>
    <dgm:pt modelId="{96F933E6-B2F4-4F0C-A7FD-99D46A43BE09}" type="pres">
      <dgm:prSet presAssocID="{013E5DBD-A847-4E09-9EC0-F491835A1FB6}" presName="titleText2" presStyleLbl="fgAcc1" presStyleIdx="2" presStyleCnt="3" custScaleY="138947" custLinFactNeighborY="-1635">
        <dgm:presLayoutVars>
          <dgm:chMax val="0"/>
          <dgm:chPref val="0"/>
        </dgm:presLayoutVars>
      </dgm:prSet>
      <dgm:spPr/>
    </dgm:pt>
    <dgm:pt modelId="{5B1DBAEF-209C-423A-9D92-30A164F76566}" type="pres">
      <dgm:prSet presAssocID="{013E5DBD-A847-4E09-9EC0-F491835A1FB6}" presName="rootConnector" presStyleLbl="node2" presStyleIdx="0" presStyleCnt="0"/>
      <dgm:spPr/>
    </dgm:pt>
    <dgm:pt modelId="{19269666-8869-4B21-9EC7-2DA03727D7E5}" type="pres">
      <dgm:prSet presAssocID="{013E5DBD-A847-4E09-9EC0-F491835A1FB6}" presName="hierChild4" presStyleCnt="0"/>
      <dgm:spPr/>
    </dgm:pt>
    <dgm:pt modelId="{34BD305C-62FB-4C70-952E-487A5DADC832}" type="pres">
      <dgm:prSet presAssocID="{013E5DBD-A847-4E09-9EC0-F491835A1FB6}" presName="hierChild5" presStyleCnt="0"/>
      <dgm:spPr/>
    </dgm:pt>
    <dgm:pt modelId="{333366CB-78DF-4DF6-95A6-1A869BA02C7F}" type="pres">
      <dgm:prSet presAssocID="{7EB9289D-C0DE-4050-9F12-0DAEFB5FFA9A}" presName="hierChild3" presStyleCnt="0"/>
      <dgm:spPr/>
    </dgm:pt>
  </dgm:ptLst>
  <dgm:cxnLst>
    <dgm:cxn modelId="{F02A5E08-2050-448F-83C5-CAD93A05C96D}" type="presOf" srcId="{B4741D05-2138-4FB3-B883-9B7A164DD9A6}" destId="{278477FC-0604-4904-B23E-F2917C50683D}" srcOrd="1" destOrd="0" presId="urn:microsoft.com/office/officeart/2008/layout/NameandTitleOrganizationalChart"/>
    <dgm:cxn modelId="{1827FE14-2611-45E2-B8E9-6C35653F076A}" type="presOf" srcId="{EA4D22FB-7BC4-4206-AC8C-4690D54FC30E}" destId="{62848F28-5B26-4196-97A5-30A4038F05FD}" srcOrd="0" destOrd="0" presId="urn:microsoft.com/office/officeart/2008/layout/NameandTitleOrganizationalChart"/>
    <dgm:cxn modelId="{A802D815-B597-4299-8316-4DFAB9DF8CC7}" type="presOf" srcId="{0BD023F7-0BBD-435F-AA56-F5697DEDEEC8}" destId="{978504E4-7832-450E-9E3A-C627A3F13321}" srcOrd="0" destOrd="0" presId="urn:microsoft.com/office/officeart/2008/layout/NameandTitleOrganizationalChart"/>
    <dgm:cxn modelId="{DE91F628-75E2-4672-8DC4-59408B28992F}" type="presOf" srcId="{26443552-36C4-4837-8740-57F1DCDB768A}" destId="{D46CCCBE-B8E6-4F47-804F-C05594ADE27C}" srcOrd="0" destOrd="0" presId="urn:microsoft.com/office/officeart/2008/layout/NameandTitleOrganizationalChart"/>
    <dgm:cxn modelId="{77664430-F919-4C02-A4C3-8BFAC62F290E}" type="presOf" srcId="{1B7200AE-9C84-422F-ADE4-DA7F22785A0D}" destId="{A3DA4EE6-6672-4142-B551-A3A0D8168CEF}" srcOrd="0" destOrd="0" presId="urn:microsoft.com/office/officeart/2008/layout/NameandTitleOrganizationalChart"/>
    <dgm:cxn modelId="{B3FB6B3D-1A32-45F3-A3EC-89ED0C8D3A24}" type="presOf" srcId="{7EB9289D-C0DE-4050-9F12-0DAEFB5FFA9A}" destId="{B20DCE95-E685-46E2-87DD-E0141DA84713}" srcOrd="0" destOrd="0" presId="urn:microsoft.com/office/officeart/2008/layout/NameandTitleOrganizationalChart"/>
    <dgm:cxn modelId="{D1E69B3D-C84B-4C3B-8269-D290D11B8DC9}" type="presOf" srcId="{013E5DBD-A847-4E09-9EC0-F491835A1FB6}" destId="{496FCC24-7BB8-473B-A93B-8B9C9E7F137C}" srcOrd="0" destOrd="0" presId="urn:microsoft.com/office/officeart/2008/layout/NameandTitleOrganizationalChart"/>
    <dgm:cxn modelId="{DDCC0F3E-B598-4AA2-BE58-3CB33E825A18}" srcId="{7EB9289D-C0DE-4050-9F12-0DAEFB5FFA9A}" destId="{B4741D05-2138-4FB3-B883-9B7A164DD9A6}" srcOrd="0" destOrd="0" parTransId="{0BD023F7-0BBD-435F-AA56-F5697DEDEEC8}" sibTransId="{96681A05-2D97-447E-816B-22483E2F48DF}"/>
    <dgm:cxn modelId="{C43E353E-B02D-421C-9572-0EF7E2FF6647}" type="presOf" srcId="{6DB5CA27-4855-4C12-B8B9-3C526A1EFE2D}" destId="{1D805AD0-5BA0-431F-8798-3C57E072FF85}" srcOrd="0" destOrd="0" presId="urn:microsoft.com/office/officeart/2008/layout/NameandTitleOrganizationalChart"/>
    <dgm:cxn modelId="{ABB79F44-36C7-4874-B56B-58F23BA6F13D}" srcId="{1B7200AE-9C84-422F-ADE4-DA7F22785A0D}" destId="{7EB9289D-C0DE-4050-9F12-0DAEFB5FFA9A}" srcOrd="0" destOrd="0" parTransId="{D55FE17D-41B2-4434-BC42-2F4A845522EF}" sibTransId="{EA4D22FB-7BC4-4206-AC8C-4690D54FC30E}"/>
    <dgm:cxn modelId="{DF326057-9E72-4CE9-858C-9BC70CC3382F}" type="presOf" srcId="{013E5DBD-A847-4E09-9EC0-F491835A1FB6}" destId="{5B1DBAEF-209C-423A-9D92-30A164F76566}" srcOrd="1" destOrd="0" presId="urn:microsoft.com/office/officeart/2008/layout/NameandTitleOrganizationalChart"/>
    <dgm:cxn modelId="{F72EF36E-15A8-4F33-87B9-888AB21AB1D8}" srcId="{7EB9289D-C0DE-4050-9F12-0DAEFB5FFA9A}" destId="{992B886E-7985-4A63-90BA-FDEEBC4AE529}" srcOrd="1" destOrd="0" parTransId="{3E9FDD2C-41E7-4AD0-ACE5-8AE1539B17DA}" sibTransId="{6DB5CA27-4855-4C12-B8B9-3C526A1EFE2D}"/>
    <dgm:cxn modelId="{96215C76-68CB-4E0B-8C60-C12BC77FD10A}" type="presOf" srcId="{285DF31D-C06D-4834-BC8F-238B39EFC56E}" destId="{96F933E6-B2F4-4F0C-A7FD-99D46A43BE09}" srcOrd="0" destOrd="0" presId="urn:microsoft.com/office/officeart/2008/layout/NameandTitleOrganizationalChart"/>
    <dgm:cxn modelId="{1721E47A-335E-4ECD-8AA2-1F3E9FA81C33}" type="presOf" srcId="{3E9FDD2C-41E7-4AD0-ACE5-8AE1539B17DA}" destId="{A0D22C48-C9B3-4B80-AF59-1AFAAD84FEFB}" srcOrd="0" destOrd="0" presId="urn:microsoft.com/office/officeart/2008/layout/NameandTitleOrganizationalChart"/>
    <dgm:cxn modelId="{699A107E-F47D-44D5-BDA4-F8C6779BAFA6}" type="presOf" srcId="{B4741D05-2138-4FB3-B883-9B7A164DD9A6}" destId="{05A98A13-41BC-4863-A7D8-3C391693A01E}" srcOrd="0" destOrd="0" presId="urn:microsoft.com/office/officeart/2008/layout/NameandTitleOrganizationalChart"/>
    <dgm:cxn modelId="{FCD6C483-B873-480F-81D3-FC3D16319CD4}" type="presOf" srcId="{992B886E-7985-4A63-90BA-FDEEBC4AE529}" destId="{FAF89139-A647-41CE-A41B-8CF60A5C5592}" srcOrd="0" destOrd="0" presId="urn:microsoft.com/office/officeart/2008/layout/NameandTitleOrganizationalChart"/>
    <dgm:cxn modelId="{04133D86-25B3-4708-904F-F59CD5C74EC5}" type="presOf" srcId="{992B886E-7985-4A63-90BA-FDEEBC4AE529}" destId="{331262E6-672B-4F40-8768-5105A1B1C446}" srcOrd="1" destOrd="0" presId="urn:microsoft.com/office/officeart/2008/layout/NameandTitleOrganizationalChart"/>
    <dgm:cxn modelId="{7686D999-AFF7-40A8-A713-83F5F9EA9082}" type="presOf" srcId="{7EB9289D-C0DE-4050-9F12-0DAEFB5FFA9A}" destId="{632F1D7A-C7B7-4A1D-B1B4-7E35F98186D0}" srcOrd="1" destOrd="0" presId="urn:microsoft.com/office/officeart/2008/layout/NameandTitleOrganizationalChart"/>
    <dgm:cxn modelId="{DA44459C-E3E1-478A-85B5-844E3E98A559}" srcId="{7EB9289D-C0DE-4050-9F12-0DAEFB5FFA9A}" destId="{013E5DBD-A847-4E09-9EC0-F491835A1FB6}" srcOrd="2" destOrd="0" parTransId="{26443552-36C4-4837-8740-57F1DCDB768A}" sibTransId="{285DF31D-C06D-4834-BC8F-238B39EFC56E}"/>
    <dgm:cxn modelId="{8FDC66A6-1C51-495E-9FA9-9E0B16784F99}" type="presOf" srcId="{96681A05-2D97-447E-816B-22483E2F48DF}" destId="{B8C431EE-578C-4B3F-9E05-45E6EA5554EB}" srcOrd="0" destOrd="0" presId="urn:microsoft.com/office/officeart/2008/layout/NameandTitleOrganizationalChart"/>
    <dgm:cxn modelId="{C6A9D36C-9006-452F-BF7B-5C233D9114F0}" type="presParOf" srcId="{A3DA4EE6-6672-4142-B551-A3A0D8168CEF}" destId="{7881F8CD-6155-4832-BA1E-5BBF86D096CA}" srcOrd="0" destOrd="0" presId="urn:microsoft.com/office/officeart/2008/layout/NameandTitleOrganizationalChart"/>
    <dgm:cxn modelId="{B2893DA2-BDE4-4A23-8C0F-D9902BB169B2}" type="presParOf" srcId="{7881F8CD-6155-4832-BA1E-5BBF86D096CA}" destId="{8AF931E3-F5F0-473A-929C-BA03616A1241}" srcOrd="0" destOrd="0" presId="urn:microsoft.com/office/officeart/2008/layout/NameandTitleOrganizationalChart"/>
    <dgm:cxn modelId="{E1872DF6-7EB1-4DEB-BFD6-41FDE896D4C6}" type="presParOf" srcId="{8AF931E3-F5F0-473A-929C-BA03616A1241}" destId="{B20DCE95-E685-46E2-87DD-E0141DA84713}" srcOrd="0" destOrd="0" presId="urn:microsoft.com/office/officeart/2008/layout/NameandTitleOrganizationalChart"/>
    <dgm:cxn modelId="{DEF18A47-E8A0-4533-B8A3-2FD252988C9C}" type="presParOf" srcId="{8AF931E3-F5F0-473A-929C-BA03616A1241}" destId="{62848F28-5B26-4196-97A5-30A4038F05FD}" srcOrd="1" destOrd="0" presId="urn:microsoft.com/office/officeart/2008/layout/NameandTitleOrganizationalChart"/>
    <dgm:cxn modelId="{676494EE-C32C-449B-A847-9EE02E0FEC12}" type="presParOf" srcId="{8AF931E3-F5F0-473A-929C-BA03616A1241}" destId="{632F1D7A-C7B7-4A1D-B1B4-7E35F98186D0}" srcOrd="2" destOrd="0" presId="urn:microsoft.com/office/officeart/2008/layout/NameandTitleOrganizationalChart"/>
    <dgm:cxn modelId="{3791CCBF-CA48-4AE6-8C78-0CDA289FAC9A}" type="presParOf" srcId="{7881F8CD-6155-4832-BA1E-5BBF86D096CA}" destId="{ECAEBD77-DF39-476A-9AA7-001FAC157539}" srcOrd="1" destOrd="0" presId="urn:microsoft.com/office/officeart/2008/layout/NameandTitleOrganizationalChart"/>
    <dgm:cxn modelId="{04B93081-EBD7-4EBD-AFCB-4C2AE79AC09C}" type="presParOf" srcId="{ECAEBD77-DF39-476A-9AA7-001FAC157539}" destId="{978504E4-7832-450E-9E3A-C627A3F13321}" srcOrd="0" destOrd="0" presId="urn:microsoft.com/office/officeart/2008/layout/NameandTitleOrganizationalChart"/>
    <dgm:cxn modelId="{3E5729AB-DEA8-4E56-A602-9A6B792C0A35}" type="presParOf" srcId="{ECAEBD77-DF39-476A-9AA7-001FAC157539}" destId="{B910D556-A53D-4C5B-8DC0-E6911FC58C17}" srcOrd="1" destOrd="0" presId="urn:microsoft.com/office/officeart/2008/layout/NameandTitleOrganizationalChart"/>
    <dgm:cxn modelId="{0A236676-C40C-44BD-AA96-D38749610092}" type="presParOf" srcId="{B910D556-A53D-4C5B-8DC0-E6911FC58C17}" destId="{C70BE4C8-5E3E-4A6B-8B3D-587E75ACA4AA}" srcOrd="0" destOrd="0" presId="urn:microsoft.com/office/officeart/2008/layout/NameandTitleOrganizationalChart"/>
    <dgm:cxn modelId="{27AEB36B-EB85-41FE-B2A6-E09997886105}" type="presParOf" srcId="{C70BE4C8-5E3E-4A6B-8B3D-587E75ACA4AA}" destId="{05A98A13-41BC-4863-A7D8-3C391693A01E}" srcOrd="0" destOrd="0" presId="urn:microsoft.com/office/officeart/2008/layout/NameandTitleOrganizationalChart"/>
    <dgm:cxn modelId="{E44C0AAC-D2A9-460C-B35C-D06696C1BF37}" type="presParOf" srcId="{C70BE4C8-5E3E-4A6B-8B3D-587E75ACA4AA}" destId="{B8C431EE-578C-4B3F-9E05-45E6EA5554EB}" srcOrd="1" destOrd="0" presId="urn:microsoft.com/office/officeart/2008/layout/NameandTitleOrganizationalChart"/>
    <dgm:cxn modelId="{DF030596-9F1D-418B-829F-C773A66D7A38}" type="presParOf" srcId="{C70BE4C8-5E3E-4A6B-8B3D-587E75ACA4AA}" destId="{278477FC-0604-4904-B23E-F2917C50683D}" srcOrd="2" destOrd="0" presId="urn:microsoft.com/office/officeart/2008/layout/NameandTitleOrganizationalChart"/>
    <dgm:cxn modelId="{AAA374AC-3D94-4341-A35F-D20AE943925E}" type="presParOf" srcId="{B910D556-A53D-4C5B-8DC0-E6911FC58C17}" destId="{97843092-D501-4208-AFC0-80329E2ACE09}" srcOrd="1" destOrd="0" presId="urn:microsoft.com/office/officeart/2008/layout/NameandTitleOrganizationalChart"/>
    <dgm:cxn modelId="{E1290680-FBC2-4467-9C03-7511A092C219}" type="presParOf" srcId="{B910D556-A53D-4C5B-8DC0-E6911FC58C17}" destId="{9EAC0B80-9FBB-4114-8ADF-F2D414AA7AB0}" srcOrd="2" destOrd="0" presId="urn:microsoft.com/office/officeart/2008/layout/NameandTitleOrganizationalChart"/>
    <dgm:cxn modelId="{78D8719A-E151-48A8-B83A-753377A66356}" type="presParOf" srcId="{ECAEBD77-DF39-476A-9AA7-001FAC157539}" destId="{A0D22C48-C9B3-4B80-AF59-1AFAAD84FEFB}" srcOrd="2" destOrd="0" presId="urn:microsoft.com/office/officeart/2008/layout/NameandTitleOrganizationalChart"/>
    <dgm:cxn modelId="{D3B7F61C-45A7-44DE-A62E-4547EB0A0BEF}" type="presParOf" srcId="{ECAEBD77-DF39-476A-9AA7-001FAC157539}" destId="{0FC7E254-5C08-4253-9A19-DC46090C238A}" srcOrd="3" destOrd="0" presId="urn:microsoft.com/office/officeart/2008/layout/NameandTitleOrganizationalChart"/>
    <dgm:cxn modelId="{1725C3BB-CB94-44BE-B126-0AAA8B102FCF}" type="presParOf" srcId="{0FC7E254-5C08-4253-9A19-DC46090C238A}" destId="{1B555367-989C-41FE-8DFC-3C56F043B974}" srcOrd="0" destOrd="0" presId="urn:microsoft.com/office/officeart/2008/layout/NameandTitleOrganizationalChart"/>
    <dgm:cxn modelId="{2CF3E5DC-0657-4227-8ABA-4A68B50C8C7B}" type="presParOf" srcId="{1B555367-989C-41FE-8DFC-3C56F043B974}" destId="{FAF89139-A647-41CE-A41B-8CF60A5C5592}" srcOrd="0" destOrd="0" presId="urn:microsoft.com/office/officeart/2008/layout/NameandTitleOrganizationalChart"/>
    <dgm:cxn modelId="{2494A2A2-D5DB-4352-9D3D-1DCCA75B9D7C}" type="presParOf" srcId="{1B555367-989C-41FE-8DFC-3C56F043B974}" destId="{1D805AD0-5BA0-431F-8798-3C57E072FF85}" srcOrd="1" destOrd="0" presId="urn:microsoft.com/office/officeart/2008/layout/NameandTitleOrganizationalChart"/>
    <dgm:cxn modelId="{12B55E94-852C-4915-B0C2-6E9394C23AC5}" type="presParOf" srcId="{1B555367-989C-41FE-8DFC-3C56F043B974}" destId="{331262E6-672B-4F40-8768-5105A1B1C446}" srcOrd="2" destOrd="0" presId="urn:microsoft.com/office/officeart/2008/layout/NameandTitleOrganizationalChart"/>
    <dgm:cxn modelId="{F1457CEC-A139-4924-8F99-83F0A2D93AD9}" type="presParOf" srcId="{0FC7E254-5C08-4253-9A19-DC46090C238A}" destId="{005589E0-27D1-4FE8-B1E8-E4568FDA2105}" srcOrd="1" destOrd="0" presId="urn:microsoft.com/office/officeart/2008/layout/NameandTitleOrganizationalChart"/>
    <dgm:cxn modelId="{8D078009-F6B0-41B6-B4B4-28E522ED5E1B}" type="presParOf" srcId="{0FC7E254-5C08-4253-9A19-DC46090C238A}" destId="{4E6CC3DA-52C6-43CC-B0BC-32765A8B1A1E}" srcOrd="2" destOrd="0" presId="urn:microsoft.com/office/officeart/2008/layout/NameandTitleOrganizationalChart"/>
    <dgm:cxn modelId="{D3D1CB11-FA1B-454E-A9C6-3F5F251132AD}" type="presParOf" srcId="{ECAEBD77-DF39-476A-9AA7-001FAC157539}" destId="{D46CCCBE-B8E6-4F47-804F-C05594ADE27C}" srcOrd="4" destOrd="0" presId="urn:microsoft.com/office/officeart/2008/layout/NameandTitleOrganizationalChart"/>
    <dgm:cxn modelId="{08B4AA5D-AE04-45C1-B270-C6DF0DCB1655}" type="presParOf" srcId="{ECAEBD77-DF39-476A-9AA7-001FAC157539}" destId="{A3C08060-59B3-4ECA-8B38-63B924ECCC4E}" srcOrd="5" destOrd="0" presId="urn:microsoft.com/office/officeart/2008/layout/NameandTitleOrganizationalChart"/>
    <dgm:cxn modelId="{07207D0A-B10B-4EDF-8504-DA7865F7D121}" type="presParOf" srcId="{A3C08060-59B3-4ECA-8B38-63B924ECCC4E}" destId="{15F2A7D6-1A86-409D-A089-BC5B155EA201}" srcOrd="0" destOrd="0" presId="urn:microsoft.com/office/officeart/2008/layout/NameandTitleOrganizationalChart"/>
    <dgm:cxn modelId="{2CB393A9-9979-436E-B69F-571F8B182177}" type="presParOf" srcId="{15F2A7D6-1A86-409D-A089-BC5B155EA201}" destId="{496FCC24-7BB8-473B-A93B-8B9C9E7F137C}" srcOrd="0" destOrd="0" presId="urn:microsoft.com/office/officeart/2008/layout/NameandTitleOrganizationalChart"/>
    <dgm:cxn modelId="{6B625E38-FB39-40CE-9590-31970892279D}" type="presParOf" srcId="{15F2A7D6-1A86-409D-A089-BC5B155EA201}" destId="{96F933E6-B2F4-4F0C-A7FD-99D46A43BE09}" srcOrd="1" destOrd="0" presId="urn:microsoft.com/office/officeart/2008/layout/NameandTitleOrganizationalChart"/>
    <dgm:cxn modelId="{D93C0166-BF85-4224-84EA-BA07315606E6}" type="presParOf" srcId="{15F2A7D6-1A86-409D-A089-BC5B155EA201}" destId="{5B1DBAEF-209C-423A-9D92-30A164F76566}" srcOrd="2" destOrd="0" presId="urn:microsoft.com/office/officeart/2008/layout/NameandTitleOrganizationalChart"/>
    <dgm:cxn modelId="{8B7417BA-7012-4694-93F0-1BDD253C70B2}" type="presParOf" srcId="{A3C08060-59B3-4ECA-8B38-63B924ECCC4E}" destId="{19269666-8869-4B21-9EC7-2DA03727D7E5}" srcOrd="1" destOrd="0" presId="urn:microsoft.com/office/officeart/2008/layout/NameandTitleOrganizationalChart"/>
    <dgm:cxn modelId="{7489D5BC-D0F6-45A1-A7A5-9621FF679392}" type="presParOf" srcId="{A3C08060-59B3-4ECA-8B38-63B924ECCC4E}" destId="{34BD305C-62FB-4C70-952E-487A5DADC832}" srcOrd="2" destOrd="0" presId="urn:microsoft.com/office/officeart/2008/layout/NameandTitleOrganizationalChart"/>
    <dgm:cxn modelId="{CB8C7449-CC6A-42D7-A077-3F8ED6A3D4F1}" type="presParOf" srcId="{7881F8CD-6155-4832-BA1E-5BBF86D096CA}" destId="{333366CB-78DF-4DF6-95A6-1A869BA02C7F}"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56DB3-1D1B-4E0B-BD65-B35E5BAC86EF}">
      <dsp:nvSpPr>
        <dsp:cNvPr id="0" name=""/>
        <dsp:cNvSpPr/>
      </dsp:nvSpPr>
      <dsp:spPr>
        <a:xfrm>
          <a:off x="2977270" y="1614825"/>
          <a:ext cx="2378247" cy="309979"/>
        </a:xfrm>
        <a:custGeom>
          <a:avLst/>
          <a:gdLst/>
          <a:ahLst/>
          <a:cxnLst/>
          <a:rect l="0" t="0" r="0" b="0"/>
          <a:pathLst>
            <a:path>
              <a:moveTo>
                <a:pt x="0" y="0"/>
              </a:moveTo>
              <a:lnTo>
                <a:pt x="0" y="189899"/>
              </a:lnTo>
              <a:lnTo>
                <a:pt x="2378247" y="189899"/>
              </a:lnTo>
              <a:lnTo>
                <a:pt x="2378247" y="3099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6CCCBE-B8E6-4F47-804F-C05594ADE27C}">
      <dsp:nvSpPr>
        <dsp:cNvPr id="0" name=""/>
        <dsp:cNvSpPr/>
      </dsp:nvSpPr>
      <dsp:spPr>
        <a:xfrm>
          <a:off x="2977270" y="1614825"/>
          <a:ext cx="880210" cy="309979"/>
        </a:xfrm>
        <a:custGeom>
          <a:avLst/>
          <a:gdLst/>
          <a:ahLst/>
          <a:cxnLst/>
          <a:rect l="0" t="0" r="0" b="0"/>
          <a:pathLst>
            <a:path>
              <a:moveTo>
                <a:pt x="0" y="0"/>
              </a:moveTo>
              <a:lnTo>
                <a:pt x="0" y="189899"/>
              </a:lnTo>
              <a:lnTo>
                <a:pt x="880210" y="189899"/>
              </a:lnTo>
              <a:lnTo>
                <a:pt x="880210" y="3099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D22C48-C9B3-4B80-AF59-1AFAAD84FEFB}">
      <dsp:nvSpPr>
        <dsp:cNvPr id="0" name=""/>
        <dsp:cNvSpPr/>
      </dsp:nvSpPr>
      <dsp:spPr>
        <a:xfrm>
          <a:off x="2336836" y="1614825"/>
          <a:ext cx="640433" cy="309979"/>
        </a:xfrm>
        <a:custGeom>
          <a:avLst/>
          <a:gdLst/>
          <a:ahLst/>
          <a:cxnLst/>
          <a:rect l="0" t="0" r="0" b="0"/>
          <a:pathLst>
            <a:path>
              <a:moveTo>
                <a:pt x="640433" y="0"/>
              </a:moveTo>
              <a:lnTo>
                <a:pt x="640433" y="189899"/>
              </a:lnTo>
              <a:lnTo>
                <a:pt x="0" y="189899"/>
              </a:lnTo>
              <a:lnTo>
                <a:pt x="0" y="3099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8504E4-7832-450E-9E3A-C627A3F13321}">
      <dsp:nvSpPr>
        <dsp:cNvPr id="0" name=""/>
        <dsp:cNvSpPr/>
      </dsp:nvSpPr>
      <dsp:spPr>
        <a:xfrm>
          <a:off x="748459" y="1614825"/>
          <a:ext cx="2228811" cy="309979"/>
        </a:xfrm>
        <a:custGeom>
          <a:avLst/>
          <a:gdLst/>
          <a:ahLst/>
          <a:cxnLst/>
          <a:rect l="0" t="0" r="0" b="0"/>
          <a:pathLst>
            <a:path>
              <a:moveTo>
                <a:pt x="2228811" y="0"/>
              </a:moveTo>
              <a:lnTo>
                <a:pt x="2228811" y="189899"/>
              </a:lnTo>
              <a:lnTo>
                <a:pt x="0" y="189899"/>
              </a:lnTo>
              <a:lnTo>
                <a:pt x="0" y="3099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0DCE95-E685-46E2-87DD-E0141DA84713}">
      <dsp:nvSpPr>
        <dsp:cNvPr id="0" name=""/>
        <dsp:cNvSpPr/>
      </dsp:nvSpPr>
      <dsp:spPr>
        <a:xfrm>
          <a:off x="2480293" y="1058670"/>
          <a:ext cx="993953" cy="556155"/>
        </a:xfrm>
        <a:prstGeom prst="rect">
          <a:avLst/>
        </a:prstGeom>
        <a:solidFill>
          <a:srgbClr val="92D050"/>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72619" numCol="1" spcCol="1270" anchor="ctr" anchorCtr="0">
          <a:noAutofit/>
        </a:bodyPr>
        <a:lstStyle/>
        <a:p>
          <a:pPr marL="0" lvl="0" indent="0" algn="ctr" defTabSz="711200">
            <a:lnSpc>
              <a:spcPct val="90000"/>
            </a:lnSpc>
            <a:spcBef>
              <a:spcPct val="0"/>
            </a:spcBef>
            <a:spcAft>
              <a:spcPts val="0"/>
            </a:spcAft>
            <a:buNone/>
          </a:pPr>
          <a:r>
            <a:rPr lang="zh-TW"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參加者</a:t>
          </a:r>
          <a:endParaRPr lang="zh-HK"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dsp:txBody>
      <dsp:txXfrm>
        <a:off x="2480293" y="1058670"/>
        <a:ext cx="993953" cy="556155"/>
      </dsp:txXfrm>
    </dsp:sp>
    <dsp:sp modelId="{62848F28-5B26-4196-97A5-30A4038F05FD}">
      <dsp:nvSpPr>
        <dsp:cNvPr id="0" name=""/>
        <dsp:cNvSpPr/>
      </dsp:nvSpPr>
      <dsp:spPr>
        <a:xfrm>
          <a:off x="2679084" y="1446294"/>
          <a:ext cx="894558" cy="238352"/>
        </a:xfrm>
        <a:prstGeom prst="rect">
          <a:avLst/>
        </a:prstGeom>
        <a:solidFill>
          <a:prstClr val="white">
            <a:alpha val="90000"/>
            <a:hueOff val="0"/>
            <a:satOff val="0"/>
            <a:lumOff val="0"/>
            <a:alphaOff val="0"/>
          </a:prstClr>
        </a:solidFill>
        <a:ln w="12700" cap="flat" cmpd="sng" algn="ctr">
          <a:solidFill>
            <a:srgbClr val="5B9BD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marL="0" lvl="0" indent="0" algn="ctr" defTabSz="622300">
            <a:lnSpc>
              <a:spcPct val="90000"/>
            </a:lnSpc>
            <a:spcBef>
              <a:spcPct val="0"/>
            </a:spcBef>
            <a:spcAft>
              <a:spcPct val="35000"/>
            </a:spcAft>
            <a:buNone/>
          </a:pPr>
          <a:r>
            <a:rPr lang="en-US" altLang="zh-HK"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rPr>
            <a:t>375</a:t>
          </a:r>
          <a:endParaRPr lang="zh-HK" altLang="en-US"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endParaRPr>
        </a:p>
      </dsp:txBody>
      <dsp:txXfrm>
        <a:off x="2679084" y="1446294"/>
        <a:ext cx="894558" cy="238352"/>
      </dsp:txXfrm>
    </dsp:sp>
    <dsp:sp modelId="{05A98A13-41BC-4863-A7D8-3C391693A01E}">
      <dsp:nvSpPr>
        <dsp:cNvPr id="0" name=""/>
        <dsp:cNvSpPr/>
      </dsp:nvSpPr>
      <dsp:spPr>
        <a:xfrm>
          <a:off x="60633" y="1924804"/>
          <a:ext cx="1375651" cy="793721"/>
        </a:xfrm>
        <a:prstGeom prst="rect">
          <a:avLst/>
        </a:prstGeom>
        <a:solidFill>
          <a:schemeClr val="accent6">
            <a:lumMod val="40000"/>
            <a:lumOff val="60000"/>
          </a:schemeClr>
        </a:solidFill>
        <a:ln w="12700" cap="flat" cmpd="sng" algn="ctr">
          <a:solidFill>
            <a:srgbClr val="96C83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72619" numCol="1" spcCol="1270" anchor="ctr" anchorCtr="0">
          <a:noAutofit/>
        </a:bodyPr>
        <a:lstStyle/>
        <a:p>
          <a:pPr marL="0" lvl="0" indent="0" algn="ctr" defTabSz="711200">
            <a:lnSpc>
              <a:spcPct val="90000"/>
            </a:lnSpc>
            <a:spcBef>
              <a:spcPct val="0"/>
            </a:spcBef>
            <a:spcAft>
              <a:spcPts val="0"/>
            </a:spcAft>
            <a:buNone/>
          </a:pPr>
          <a:r>
            <a:rPr lang="zh-CN"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介入</a:t>
          </a:r>
          <a:endParaRPr lang="en-GB" altLang="zh-TW"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ct val="35000"/>
            </a:spcAft>
            <a:buNone/>
          </a:pPr>
          <a:endParaRPr lang="zh-HK" altLang="en-US" sz="1000" kern="1200" dirty="0">
            <a:latin typeface="Times New Roman" panose="02020603050405020304" pitchFamily="18" charset="0"/>
            <a:cs typeface="Times New Roman" panose="02020603050405020304" pitchFamily="18" charset="0"/>
          </a:endParaRPr>
        </a:p>
      </dsp:txBody>
      <dsp:txXfrm>
        <a:off x="60633" y="1924804"/>
        <a:ext cx="1375651" cy="793721"/>
      </dsp:txXfrm>
    </dsp:sp>
    <dsp:sp modelId="{B8C431EE-578C-4B3F-9E05-45E6EA5554EB}">
      <dsp:nvSpPr>
        <dsp:cNvPr id="0" name=""/>
        <dsp:cNvSpPr/>
      </dsp:nvSpPr>
      <dsp:spPr>
        <a:xfrm>
          <a:off x="450273" y="2560463"/>
          <a:ext cx="894558" cy="23835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marL="0" lvl="0" indent="0" algn="ctr" defTabSz="622300">
            <a:lnSpc>
              <a:spcPct val="90000"/>
            </a:lnSpc>
            <a:spcBef>
              <a:spcPct val="0"/>
            </a:spcBef>
            <a:spcAft>
              <a:spcPct val="35000"/>
            </a:spcAft>
            <a:buNone/>
          </a:pPr>
          <a:r>
            <a:rPr lang="en-US" altLang="zh-HK" sz="1400" kern="1200" dirty="0">
              <a:latin typeface="Times New Roman" panose="02020603050405020304" pitchFamily="18" charset="0"/>
              <a:cs typeface="Times New Roman" panose="02020603050405020304" pitchFamily="18" charset="0"/>
            </a:rPr>
            <a:t>56</a:t>
          </a:r>
          <a:endParaRPr lang="zh-HK" altLang="en-US" sz="1400" kern="1200" dirty="0">
            <a:latin typeface="Times New Roman" panose="02020603050405020304" pitchFamily="18" charset="0"/>
            <a:cs typeface="Times New Roman" panose="02020603050405020304" pitchFamily="18" charset="0"/>
          </a:endParaRPr>
        </a:p>
      </dsp:txBody>
      <dsp:txXfrm>
        <a:off x="450273" y="2560463"/>
        <a:ext cx="894558" cy="238352"/>
      </dsp:txXfrm>
    </dsp:sp>
    <dsp:sp modelId="{FAF89139-A647-41CE-A41B-8CF60A5C5592}">
      <dsp:nvSpPr>
        <dsp:cNvPr id="0" name=""/>
        <dsp:cNvSpPr/>
      </dsp:nvSpPr>
      <dsp:spPr>
        <a:xfrm>
          <a:off x="1676443" y="1924804"/>
          <a:ext cx="1320785" cy="793721"/>
        </a:xfrm>
        <a:prstGeom prst="rect">
          <a:avLst/>
        </a:prstGeom>
        <a:solidFill>
          <a:schemeClr val="accent6">
            <a:lumMod val="40000"/>
            <a:lumOff val="60000"/>
          </a:schemeClr>
        </a:solidFill>
        <a:ln w="12700" cap="flat" cmpd="sng" algn="ctr">
          <a:solidFill>
            <a:srgbClr val="96C83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72619" numCol="1" spcCol="1270" anchor="ctr" anchorCtr="0">
          <a:noAutofit/>
        </a:bodyPr>
        <a:lstStyle/>
        <a:p>
          <a:pPr marL="0" lvl="0" indent="0" algn="ctr" defTabSz="711200">
            <a:lnSpc>
              <a:spcPct val="90000"/>
            </a:lnSpc>
            <a:spcBef>
              <a:spcPct val="0"/>
            </a:spcBef>
            <a:spcAft>
              <a:spcPts val="0"/>
            </a:spcAft>
            <a:buNone/>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積極</a:t>
          </a:r>
          <a:r>
            <a:rPr lang="zh-CN" altLang="zh-HK"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行為</a:t>
          </a:r>
          <a:endParaRPr lang="en-US" altLang="zh-CN"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endParaRPr lang="zh-HK" altLang="en-US" sz="1000" kern="1200" dirty="0">
            <a:latin typeface="Times New Roman" panose="02020603050405020304" pitchFamily="18" charset="0"/>
            <a:cs typeface="Times New Roman" panose="02020603050405020304" pitchFamily="18" charset="0"/>
          </a:endParaRPr>
        </a:p>
      </dsp:txBody>
      <dsp:txXfrm>
        <a:off x="1676443" y="1924804"/>
        <a:ext cx="1320785" cy="793721"/>
      </dsp:txXfrm>
    </dsp:sp>
    <dsp:sp modelId="{1D805AD0-5BA0-431F-8798-3C57E072FF85}">
      <dsp:nvSpPr>
        <dsp:cNvPr id="0" name=""/>
        <dsp:cNvSpPr/>
      </dsp:nvSpPr>
      <dsp:spPr>
        <a:xfrm>
          <a:off x="2038650" y="2560463"/>
          <a:ext cx="894558" cy="238352"/>
        </a:xfrm>
        <a:prstGeom prst="rect">
          <a:avLst/>
        </a:prstGeom>
        <a:solidFill>
          <a:prstClr val="white">
            <a:alpha val="90000"/>
            <a:hueOff val="0"/>
            <a:satOff val="0"/>
            <a:lumOff val="0"/>
            <a:alphaOff val="0"/>
          </a:prstClr>
        </a:solidFill>
        <a:ln w="12700" cap="flat" cmpd="sng" algn="ctr">
          <a:solidFill>
            <a:srgbClr val="5B9BD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marL="0" lvl="0" indent="0" algn="ctr" defTabSz="622300">
            <a:lnSpc>
              <a:spcPct val="90000"/>
            </a:lnSpc>
            <a:spcBef>
              <a:spcPct val="0"/>
            </a:spcBef>
            <a:spcAft>
              <a:spcPct val="35000"/>
            </a:spcAft>
            <a:buNone/>
          </a:pPr>
          <a:r>
            <a:rPr lang="en-US" altLang="zh-HK"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rPr>
            <a:t>65</a:t>
          </a:r>
          <a:endParaRPr lang="zh-HK" altLang="en-US"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endParaRPr>
        </a:p>
      </dsp:txBody>
      <dsp:txXfrm>
        <a:off x="2038650" y="2560463"/>
        <a:ext cx="894558" cy="238352"/>
      </dsp:txXfrm>
    </dsp:sp>
    <dsp:sp modelId="{496FCC24-7BB8-473B-A93B-8B9C9E7F137C}">
      <dsp:nvSpPr>
        <dsp:cNvPr id="0" name=""/>
        <dsp:cNvSpPr/>
      </dsp:nvSpPr>
      <dsp:spPr>
        <a:xfrm>
          <a:off x="3237387" y="1924804"/>
          <a:ext cx="1240185" cy="793721"/>
        </a:xfrm>
        <a:prstGeom prst="rect">
          <a:avLst/>
        </a:prstGeom>
        <a:solidFill>
          <a:schemeClr val="accent6">
            <a:lumMod val="40000"/>
            <a:lumOff val="60000"/>
          </a:schemeClr>
        </a:solidFill>
        <a:ln w="12700" cap="flat" cmpd="sng" algn="ctr">
          <a:solidFill>
            <a:srgbClr val="96C83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72619" numCol="1" spcCol="1270" anchor="ctr" anchorCtr="0">
          <a:noAutofit/>
        </a:bodyPr>
        <a:lstStyle/>
        <a:p>
          <a:pPr marL="0" lvl="0" indent="0" algn="ctr" defTabSz="711200">
            <a:lnSpc>
              <a:spcPct val="90000"/>
            </a:lnSpc>
            <a:spcBef>
              <a:spcPct val="0"/>
            </a:spcBef>
            <a:spcAft>
              <a:spcPts val="0"/>
            </a:spcAft>
            <a:buNone/>
          </a:pPr>
          <a:r>
            <a:rPr lang="zh-TW"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r>
            <a:rPr lang="zh-TW"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「友同行」</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endParaRPr lang="zh-TW"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dsp:txBody>
      <dsp:txXfrm>
        <a:off x="3237387" y="1924804"/>
        <a:ext cx="1240185" cy="793721"/>
      </dsp:txXfrm>
    </dsp:sp>
    <dsp:sp modelId="{96F933E6-B2F4-4F0C-A7FD-99D46A43BE09}">
      <dsp:nvSpPr>
        <dsp:cNvPr id="0" name=""/>
        <dsp:cNvSpPr/>
      </dsp:nvSpPr>
      <dsp:spPr>
        <a:xfrm>
          <a:off x="3559294" y="2557658"/>
          <a:ext cx="894558" cy="23835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marL="0" lvl="0" indent="0" algn="ctr" defTabSz="622300">
            <a:lnSpc>
              <a:spcPct val="90000"/>
            </a:lnSpc>
            <a:spcBef>
              <a:spcPct val="0"/>
            </a:spcBef>
            <a:spcAft>
              <a:spcPct val="35000"/>
            </a:spcAft>
            <a:buNone/>
          </a:pPr>
          <a:r>
            <a:rPr lang="en-US" altLang="zh-HK" sz="1400" kern="1200" dirty="0">
              <a:latin typeface="Times New Roman" panose="02020603050405020304" pitchFamily="18" charset="0"/>
              <a:cs typeface="Times New Roman" panose="02020603050405020304" pitchFamily="18" charset="0"/>
            </a:rPr>
            <a:t>64</a:t>
          </a:r>
          <a:endParaRPr lang="zh-HK" altLang="en-US" sz="1400" kern="1200" dirty="0">
            <a:latin typeface="Times New Roman" panose="02020603050405020304" pitchFamily="18" charset="0"/>
            <a:cs typeface="Times New Roman" panose="02020603050405020304" pitchFamily="18" charset="0"/>
          </a:endParaRPr>
        </a:p>
      </dsp:txBody>
      <dsp:txXfrm>
        <a:off x="3559294" y="2557658"/>
        <a:ext cx="894558" cy="238352"/>
      </dsp:txXfrm>
    </dsp:sp>
    <dsp:sp modelId="{804581E1-8B7E-4350-B1EA-BC9215BB19DA}">
      <dsp:nvSpPr>
        <dsp:cNvPr id="0" name=""/>
        <dsp:cNvSpPr/>
      </dsp:nvSpPr>
      <dsp:spPr>
        <a:xfrm>
          <a:off x="4717732" y="1924804"/>
          <a:ext cx="1275570" cy="816365"/>
        </a:xfrm>
        <a:prstGeom prst="rect">
          <a:avLst/>
        </a:prstGeom>
        <a:solidFill>
          <a:schemeClr val="accent6">
            <a:lumMod val="40000"/>
            <a:lumOff val="60000"/>
          </a:schemeClr>
        </a:solidFill>
        <a:ln w="12700" cap="flat" cmpd="sng" algn="ctr">
          <a:solidFill>
            <a:srgbClr val="96C83C"/>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72619" numCol="1" spcCol="1270" anchor="ctr" anchorCtr="0">
          <a:noAutofit/>
        </a:bodyPr>
        <a:lstStyle/>
        <a:p>
          <a:pPr marL="0" lvl="0" indent="0" algn="ctr" defTabSz="711200">
            <a:lnSpc>
              <a:spcPct val="90000"/>
            </a:lnSpc>
            <a:spcBef>
              <a:spcPct val="0"/>
            </a:spcBef>
            <a:spcAft>
              <a:spcPts val="0"/>
            </a:spcAft>
            <a:buNone/>
          </a:pPr>
          <a:r>
            <a:rPr lang="zh-TW"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心理教育</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r>
            <a:rPr lang="zh-TW"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培訓</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algn="ctr" defTabSz="711200">
            <a:lnSpc>
              <a:spcPct val="90000"/>
            </a:lnSpc>
            <a:spcBef>
              <a:spcPct val="0"/>
            </a:spcBef>
            <a:spcAft>
              <a:spcPct val="35000"/>
            </a:spcAft>
            <a:buNone/>
          </a:pPr>
          <a:endParaRPr lang="zh-HK" altLang="en-US" sz="10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dsp:txBody>
      <dsp:txXfrm>
        <a:off x="4717732" y="1924804"/>
        <a:ext cx="1275570" cy="816365"/>
      </dsp:txXfrm>
    </dsp:sp>
    <dsp:sp modelId="{EAD16D2D-E192-4A6D-80A5-5D97223B082D}">
      <dsp:nvSpPr>
        <dsp:cNvPr id="0" name=""/>
        <dsp:cNvSpPr/>
      </dsp:nvSpPr>
      <dsp:spPr>
        <a:xfrm>
          <a:off x="5057331" y="2549301"/>
          <a:ext cx="894558" cy="237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marL="0" lvl="0" indent="0" algn="ctr" defTabSz="622300">
            <a:lnSpc>
              <a:spcPct val="90000"/>
            </a:lnSpc>
            <a:spcBef>
              <a:spcPct val="0"/>
            </a:spcBef>
            <a:spcAft>
              <a:spcPct val="35000"/>
            </a:spcAft>
            <a:buNone/>
          </a:pPr>
          <a:r>
            <a:rPr lang="en-US" altLang="zh-HK" sz="1400" kern="1200" dirty="0">
              <a:latin typeface="Times New Roman" panose="02020603050405020304" pitchFamily="18" charset="0"/>
              <a:cs typeface="Times New Roman" panose="02020603050405020304" pitchFamily="18" charset="0"/>
            </a:rPr>
            <a:t>190</a:t>
          </a:r>
          <a:endParaRPr lang="zh-HK" altLang="en-US" sz="1400" kern="1200" dirty="0">
            <a:latin typeface="Times New Roman" panose="02020603050405020304" pitchFamily="18" charset="0"/>
            <a:cs typeface="Times New Roman" panose="02020603050405020304" pitchFamily="18" charset="0"/>
          </a:endParaRPr>
        </a:p>
      </dsp:txBody>
      <dsp:txXfrm>
        <a:off x="5057331" y="2549301"/>
        <a:ext cx="894558" cy="2376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6CCCBE-B8E6-4F47-804F-C05594ADE27C}">
      <dsp:nvSpPr>
        <dsp:cNvPr id="0" name=""/>
        <dsp:cNvSpPr/>
      </dsp:nvSpPr>
      <dsp:spPr>
        <a:xfrm>
          <a:off x="2539382" y="1614783"/>
          <a:ext cx="1812684" cy="421365"/>
        </a:xfrm>
        <a:custGeom>
          <a:avLst/>
          <a:gdLst/>
          <a:ahLst/>
          <a:cxnLst/>
          <a:rect l="0" t="0" r="0" b="0"/>
          <a:pathLst>
            <a:path>
              <a:moveTo>
                <a:pt x="0" y="0"/>
              </a:moveTo>
              <a:lnTo>
                <a:pt x="0" y="258137"/>
              </a:lnTo>
              <a:lnTo>
                <a:pt x="1812684" y="258137"/>
              </a:lnTo>
              <a:lnTo>
                <a:pt x="1812684" y="4213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D22C48-C9B3-4B80-AF59-1AFAAD84FEFB}">
      <dsp:nvSpPr>
        <dsp:cNvPr id="0" name=""/>
        <dsp:cNvSpPr/>
      </dsp:nvSpPr>
      <dsp:spPr>
        <a:xfrm>
          <a:off x="2493662" y="1614783"/>
          <a:ext cx="91440" cy="421365"/>
        </a:xfrm>
        <a:custGeom>
          <a:avLst/>
          <a:gdLst/>
          <a:ahLst/>
          <a:cxnLst/>
          <a:rect l="0" t="0" r="0" b="0"/>
          <a:pathLst>
            <a:path>
              <a:moveTo>
                <a:pt x="45720" y="0"/>
              </a:moveTo>
              <a:lnTo>
                <a:pt x="45720" y="4213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8504E4-7832-450E-9E3A-C627A3F13321}">
      <dsp:nvSpPr>
        <dsp:cNvPr id="0" name=""/>
        <dsp:cNvSpPr/>
      </dsp:nvSpPr>
      <dsp:spPr>
        <a:xfrm>
          <a:off x="726697" y="1614783"/>
          <a:ext cx="1812684" cy="421365"/>
        </a:xfrm>
        <a:custGeom>
          <a:avLst/>
          <a:gdLst/>
          <a:ahLst/>
          <a:cxnLst/>
          <a:rect l="0" t="0" r="0" b="0"/>
          <a:pathLst>
            <a:path>
              <a:moveTo>
                <a:pt x="1812684" y="0"/>
              </a:moveTo>
              <a:lnTo>
                <a:pt x="1812684" y="258137"/>
              </a:lnTo>
              <a:lnTo>
                <a:pt x="0" y="258137"/>
              </a:lnTo>
              <a:lnTo>
                <a:pt x="0" y="4213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0DCE95-E685-46E2-87DD-E0141DA84713}">
      <dsp:nvSpPr>
        <dsp:cNvPr id="0" name=""/>
        <dsp:cNvSpPr/>
      </dsp:nvSpPr>
      <dsp:spPr>
        <a:xfrm>
          <a:off x="1863823" y="858781"/>
          <a:ext cx="1351117" cy="756002"/>
        </a:xfrm>
        <a:prstGeom prst="rect">
          <a:avLst/>
        </a:prstGeom>
        <a:solidFill>
          <a:srgbClr val="7CD6D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98714" numCol="1" spcCol="1270" anchor="ctr" anchorCtr="0">
          <a:noAutofit/>
        </a:bodyPr>
        <a:lstStyle/>
        <a:p>
          <a:pPr marL="0" lvl="0" indent="0" algn="ctr" defTabSz="711200">
            <a:lnSpc>
              <a:spcPct val="90000"/>
            </a:lnSpc>
            <a:spcBef>
              <a:spcPct val="0"/>
            </a:spcBef>
            <a:spcAft>
              <a:spcPts val="0"/>
            </a:spcAft>
            <a:buNone/>
          </a:pPr>
          <a:r>
            <a:rPr lang="zh-TW"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長者</a:t>
          </a:r>
          <a:endParaRPr lang="zh-HK"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dsp:txBody>
      <dsp:txXfrm>
        <a:off x="1863823" y="858781"/>
        <a:ext cx="1351117" cy="756002"/>
      </dsp:txXfrm>
    </dsp:sp>
    <dsp:sp modelId="{62848F28-5B26-4196-97A5-30A4038F05FD}">
      <dsp:nvSpPr>
        <dsp:cNvPr id="0" name=""/>
        <dsp:cNvSpPr/>
      </dsp:nvSpPr>
      <dsp:spPr>
        <a:xfrm>
          <a:off x="2134047" y="1385692"/>
          <a:ext cx="1216005" cy="324000"/>
        </a:xfrm>
        <a:prstGeom prst="rect">
          <a:avLst/>
        </a:prstGeom>
        <a:solidFill>
          <a:prstClr val="white">
            <a:alpha val="90000"/>
            <a:hueOff val="0"/>
            <a:satOff val="0"/>
            <a:lumOff val="0"/>
            <a:alphaOff val="0"/>
          </a:prstClr>
        </a:solidFill>
        <a:ln w="12700" cap="flat" cmpd="sng" algn="ctr">
          <a:solidFill>
            <a:srgbClr val="5B9BD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marL="0" lvl="0" indent="0" algn="ctr" defTabSz="622300">
            <a:lnSpc>
              <a:spcPct val="90000"/>
            </a:lnSpc>
            <a:spcBef>
              <a:spcPct val="0"/>
            </a:spcBef>
            <a:spcAft>
              <a:spcPct val="35000"/>
            </a:spcAft>
            <a:buNone/>
          </a:pPr>
          <a:r>
            <a:rPr lang="en-US" altLang="zh-HK"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rPr>
            <a:t>1151</a:t>
          </a:r>
          <a:endParaRPr lang="zh-HK" altLang="en-US"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endParaRPr>
        </a:p>
      </dsp:txBody>
      <dsp:txXfrm>
        <a:off x="2134047" y="1385692"/>
        <a:ext cx="1216005" cy="324000"/>
      </dsp:txXfrm>
    </dsp:sp>
    <dsp:sp modelId="{05A98A13-41BC-4863-A7D8-3C391693A01E}">
      <dsp:nvSpPr>
        <dsp:cNvPr id="0" name=""/>
        <dsp:cNvSpPr/>
      </dsp:nvSpPr>
      <dsp:spPr>
        <a:xfrm>
          <a:off x="51138" y="2036148"/>
          <a:ext cx="1351117" cy="863998"/>
        </a:xfrm>
        <a:prstGeom prst="rect">
          <a:avLst/>
        </a:prstGeom>
        <a:solidFill>
          <a:srgbClr val="7CD6D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98714" numCol="1" spcCol="1270" anchor="ctr" anchorCtr="0">
          <a:noAutofit/>
        </a:bodyPr>
        <a:lstStyle/>
        <a:p>
          <a:pPr marL="0" lvl="0" indent="0" algn="ctr" defTabSz="711200">
            <a:lnSpc>
              <a:spcPct val="90000"/>
            </a:lnSpc>
            <a:spcBef>
              <a:spcPct val="0"/>
            </a:spcBef>
            <a:spcAft>
              <a:spcPts val="0"/>
            </a:spcAft>
            <a:buNone/>
          </a:pPr>
          <a:r>
            <a:rPr lang="zh-CN"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ct val="35000"/>
            </a:spcAft>
            <a:buNone/>
          </a:pPr>
          <a:endParaRPr lang="zh-HK" altLang="en-US" sz="1000" kern="1200" dirty="0">
            <a:latin typeface="Times New Roman" panose="02020603050405020304" pitchFamily="18" charset="0"/>
            <a:cs typeface="Times New Roman" panose="02020603050405020304" pitchFamily="18" charset="0"/>
          </a:endParaRPr>
        </a:p>
      </dsp:txBody>
      <dsp:txXfrm>
        <a:off x="51138" y="2036148"/>
        <a:ext cx="1351117" cy="863998"/>
      </dsp:txXfrm>
    </dsp:sp>
    <dsp:sp modelId="{B8C431EE-578C-4B3F-9E05-45E6EA5554EB}">
      <dsp:nvSpPr>
        <dsp:cNvPr id="0" name=""/>
        <dsp:cNvSpPr/>
      </dsp:nvSpPr>
      <dsp:spPr>
        <a:xfrm>
          <a:off x="321362" y="2617058"/>
          <a:ext cx="1216005" cy="32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marL="0" lvl="0" indent="0" algn="ctr" defTabSz="622300">
            <a:lnSpc>
              <a:spcPct val="90000"/>
            </a:lnSpc>
            <a:spcBef>
              <a:spcPct val="0"/>
            </a:spcBef>
            <a:spcAft>
              <a:spcPct val="35000"/>
            </a:spcAft>
            <a:buNone/>
          </a:pPr>
          <a:r>
            <a:rPr lang="en-US" altLang="zh-HK" sz="1400" kern="1200" dirty="0">
              <a:latin typeface="Times New Roman" panose="02020603050405020304" pitchFamily="18" charset="0"/>
              <a:cs typeface="Times New Roman" panose="02020603050405020304" pitchFamily="18" charset="0"/>
            </a:rPr>
            <a:t>460</a:t>
          </a:r>
          <a:endParaRPr lang="zh-HK" altLang="en-US" sz="1400" kern="1200" dirty="0">
            <a:latin typeface="Times New Roman" panose="02020603050405020304" pitchFamily="18" charset="0"/>
            <a:cs typeface="Times New Roman" panose="02020603050405020304" pitchFamily="18" charset="0"/>
          </a:endParaRPr>
        </a:p>
      </dsp:txBody>
      <dsp:txXfrm>
        <a:off x="321362" y="2617058"/>
        <a:ext cx="1216005" cy="324000"/>
      </dsp:txXfrm>
    </dsp:sp>
    <dsp:sp modelId="{FAF89139-A647-41CE-A41B-8CF60A5C5592}">
      <dsp:nvSpPr>
        <dsp:cNvPr id="0" name=""/>
        <dsp:cNvSpPr/>
      </dsp:nvSpPr>
      <dsp:spPr>
        <a:xfrm>
          <a:off x="1863823" y="2036148"/>
          <a:ext cx="1351117" cy="863998"/>
        </a:xfrm>
        <a:prstGeom prst="rect">
          <a:avLst/>
        </a:prstGeom>
        <a:solidFill>
          <a:srgbClr val="7CD6D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98714" numCol="1" spcCol="1270" anchor="ctr" anchorCtr="0">
          <a:noAutofit/>
        </a:bodyPr>
        <a:lstStyle/>
        <a:p>
          <a:pPr marL="0" lvl="0" indent="0" algn="ctr" defTabSz="711200">
            <a:lnSpc>
              <a:spcPct val="90000"/>
            </a:lnSpc>
            <a:spcBef>
              <a:spcPct val="0"/>
            </a:spcBef>
            <a:spcAft>
              <a:spcPts val="0"/>
            </a:spcAft>
            <a:buNone/>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積極</a:t>
          </a:r>
          <a:r>
            <a:rPr lang="zh-CN" altLang="zh-HK"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行為</a:t>
          </a:r>
          <a:endParaRPr lang="en-US" altLang="zh-CN"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r>
            <a:rPr lang="zh-TW" altLang="en-US"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US" altLang="zh-TW" sz="16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endParaRPr lang="zh-HK" altLang="en-US" sz="1000" kern="1200" dirty="0">
            <a:latin typeface="Times New Roman" panose="02020603050405020304" pitchFamily="18" charset="0"/>
            <a:cs typeface="Times New Roman" panose="02020603050405020304" pitchFamily="18" charset="0"/>
          </a:endParaRPr>
        </a:p>
      </dsp:txBody>
      <dsp:txXfrm>
        <a:off x="1863823" y="2036148"/>
        <a:ext cx="1351117" cy="863998"/>
      </dsp:txXfrm>
    </dsp:sp>
    <dsp:sp modelId="{1D805AD0-5BA0-431F-8798-3C57E072FF85}">
      <dsp:nvSpPr>
        <dsp:cNvPr id="0" name=""/>
        <dsp:cNvSpPr/>
      </dsp:nvSpPr>
      <dsp:spPr>
        <a:xfrm>
          <a:off x="2134047" y="2617058"/>
          <a:ext cx="1216005" cy="324000"/>
        </a:xfrm>
        <a:prstGeom prst="rect">
          <a:avLst/>
        </a:prstGeom>
        <a:solidFill>
          <a:prstClr val="white">
            <a:alpha val="90000"/>
            <a:hueOff val="0"/>
            <a:satOff val="0"/>
            <a:lumOff val="0"/>
            <a:alphaOff val="0"/>
          </a:prstClr>
        </a:solidFill>
        <a:ln w="12700" cap="flat" cmpd="sng" algn="ctr">
          <a:solidFill>
            <a:srgbClr val="5B9BD5">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marL="0" lvl="0" indent="0" algn="ctr" defTabSz="622300">
            <a:lnSpc>
              <a:spcPct val="90000"/>
            </a:lnSpc>
            <a:spcBef>
              <a:spcPct val="0"/>
            </a:spcBef>
            <a:spcAft>
              <a:spcPct val="35000"/>
            </a:spcAft>
            <a:buNone/>
          </a:pPr>
          <a:r>
            <a:rPr lang="en-US" altLang="zh-HK"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rPr>
            <a:t>335</a:t>
          </a:r>
          <a:endParaRPr lang="zh-HK" altLang="en-US" sz="1400" kern="1200" dirty="0">
            <a:solidFill>
              <a:prstClr val="black">
                <a:hueOff val="0"/>
                <a:satOff val="0"/>
                <a:lumOff val="0"/>
                <a:alphaOff val="0"/>
              </a:prstClr>
            </a:solidFill>
            <a:latin typeface="Times New Roman" panose="02020603050405020304" pitchFamily="18" charset="0"/>
            <a:ea typeface="新細明體" panose="02020500000000000000" pitchFamily="18" charset="-120"/>
            <a:cs typeface="Times New Roman" panose="02020603050405020304" pitchFamily="18" charset="0"/>
          </a:endParaRPr>
        </a:p>
      </dsp:txBody>
      <dsp:txXfrm>
        <a:off x="2134047" y="2617058"/>
        <a:ext cx="1216005" cy="324000"/>
      </dsp:txXfrm>
    </dsp:sp>
    <dsp:sp modelId="{496FCC24-7BB8-473B-A93B-8B9C9E7F137C}">
      <dsp:nvSpPr>
        <dsp:cNvPr id="0" name=""/>
        <dsp:cNvSpPr/>
      </dsp:nvSpPr>
      <dsp:spPr>
        <a:xfrm>
          <a:off x="3676508" y="2036148"/>
          <a:ext cx="1351117" cy="863998"/>
        </a:xfrm>
        <a:prstGeom prst="rect">
          <a:avLst/>
        </a:prstGeom>
        <a:solidFill>
          <a:srgbClr val="7CD6D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98714" numCol="1" spcCol="1270" anchor="ctr" anchorCtr="0">
          <a:noAutofit/>
        </a:bodyPr>
        <a:lstStyle/>
        <a:p>
          <a:pPr marL="0" lvl="0" indent="0" algn="ctr" defTabSz="711200">
            <a:lnSpc>
              <a:spcPct val="90000"/>
            </a:lnSpc>
            <a:spcBef>
              <a:spcPct val="0"/>
            </a:spcBef>
            <a:spcAft>
              <a:spcPts val="0"/>
            </a:spcAft>
            <a:buNone/>
          </a:pPr>
          <a:r>
            <a:rPr lang="zh-TW"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r>
            <a:rPr lang="zh-TW" altLang="zh-HK"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「友同行」</a:t>
          </a:r>
          <a:endParaRPr lang="en-US" altLang="zh-TW" sz="16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indent="0" algn="ctr" defTabSz="711200">
            <a:lnSpc>
              <a:spcPct val="90000"/>
            </a:lnSpc>
            <a:spcBef>
              <a:spcPct val="0"/>
            </a:spcBef>
            <a:spcAft>
              <a:spcPts val="0"/>
            </a:spcAft>
            <a:buNone/>
          </a:pPr>
          <a:endParaRPr lang="zh-HK" altLang="en-US" sz="10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dsp:txBody>
      <dsp:txXfrm>
        <a:off x="3676508" y="2036148"/>
        <a:ext cx="1351117" cy="863998"/>
      </dsp:txXfrm>
    </dsp:sp>
    <dsp:sp modelId="{96F933E6-B2F4-4F0C-A7FD-99D46A43BE09}">
      <dsp:nvSpPr>
        <dsp:cNvPr id="0" name=""/>
        <dsp:cNvSpPr/>
      </dsp:nvSpPr>
      <dsp:spPr>
        <a:xfrm>
          <a:off x="3946731" y="2613245"/>
          <a:ext cx="1216005" cy="32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marL="0" lvl="0" indent="0" algn="ctr" defTabSz="622300">
            <a:lnSpc>
              <a:spcPct val="90000"/>
            </a:lnSpc>
            <a:spcBef>
              <a:spcPct val="0"/>
            </a:spcBef>
            <a:spcAft>
              <a:spcPct val="35000"/>
            </a:spcAft>
            <a:buNone/>
          </a:pPr>
          <a:r>
            <a:rPr lang="en-US" altLang="zh-HK" sz="1400" kern="1200" dirty="0">
              <a:latin typeface="Times New Roman" panose="02020603050405020304" pitchFamily="18" charset="0"/>
              <a:cs typeface="Times New Roman" panose="02020603050405020304" pitchFamily="18" charset="0"/>
            </a:rPr>
            <a:t>356</a:t>
          </a:r>
          <a:endParaRPr lang="zh-HK" altLang="en-US" sz="1400" kern="1200" dirty="0">
            <a:latin typeface="Times New Roman" panose="02020603050405020304" pitchFamily="18" charset="0"/>
            <a:cs typeface="Times New Roman" panose="02020603050405020304" pitchFamily="18" charset="0"/>
          </a:endParaRPr>
        </a:p>
      </dsp:txBody>
      <dsp:txXfrm>
        <a:off x="3946731" y="2613245"/>
        <a:ext cx="1216005" cy="324000"/>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2B479C23-AE39-4585-9ED5-1FEE9FA4482C}"/>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a:extLst>
              <a:ext uri="{FF2B5EF4-FFF2-40B4-BE49-F238E27FC236}">
                <a16:creationId xmlns:a16="http://schemas.microsoft.com/office/drawing/2014/main" id="{078D253E-1461-4500-AF8D-A47E55C888D8}"/>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51CDDDC2-7F2F-4A27-955A-AF6D516A2C3E}" type="datetimeFigureOut">
              <a:rPr lang="zh-HK" altLang="en-US" smtClean="0"/>
              <a:t>17/04/24</a:t>
            </a:fld>
            <a:endParaRPr lang="zh-HK" altLang="en-US"/>
          </a:p>
        </p:txBody>
      </p:sp>
      <p:sp>
        <p:nvSpPr>
          <p:cNvPr id="4" name="頁尾版面配置區 3">
            <a:extLst>
              <a:ext uri="{FF2B5EF4-FFF2-40B4-BE49-F238E27FC236}">
                <a16:creationId xmlns:a16="http://schemas.microsoft.com/office/drawing/2014/main" id="{67FCECDA-95EA-496A-B5FB-3462BED73E0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a:extLst>
              <a:ext uri="{FF2B5EF4-FFF2-40B4-BE49-F238E27FC236}">
                <a16:creationId xmlns:a16="http://schemas.microsoft.com/office/drawing/2014/main" id="{D1B861E6-DCF2-4E78-BA91-0FF7FAABF1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F36D77-7E3C-4949-AC61-F50170D4A3F7}" type="slidenum">
              <a:rPr lang="zh-HK" altLang="en-US" smtClean="0"/>
              <a:t>‹#›</a:t>
            </a:fld>
            <a:endParaRPr lang="zh-HK" altLang="en-US"/>
          </a:p>
        </p:txBody>
      </p:sp>
    </p:spTree>
    <p:extLst>
      <p:ext uri="{BB962C8B-B14F-4D97-AF65-F5344CB8AC3E}">
        <p14:creationId xmlns:p14="http://schemas.microsoft.com/office/powerpoint/2010/main" val="2964777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49F6F655-B3B1-4CDA-A363-99B622AD8FAA}" type="datetimeFigureOut">
              <a:rPr lang="zh-HK" altLang="en-US" smtClean="0"/>
              <a:t>17/04/24</a:t>
            </a:fld>
            <a:endParaRPr lang="zh-HK"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43010D-8081-4C96-B3E6-A12DA0457141}" type="slidenum">
              <a:rPr lang="zh-HK" altLang="en-US" smtClean="0"/>
              <a:t>‹#›</a:t>
            </a:fld>
            <a:endParaRPr lang="zh-HK" altLang="en-US"/>
          </a:p>
        </p:txBody>
      </p:sp>
    </p:spTree>
    <p:extLst>
      <p:ext uri="{BB962C8B-B14F-4D97-AF65-F5344CB8AC3E}">
        <p14:creationId xmlns:p14="http://schemas.microsoft.com/office/powerpoint/2010/main" val="20725073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Recording: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https://drive.google.com/file/d/158VUXjH2KQLAUKyFYfI3dlPdNfsGgFk-/view?usp=sharing </a:t>
            </a:r>
          </a:p>
          <a:p>
            <a:r>
              <a:rPr lang="en-US" sz="1050" b="1" dirty="0"/>
              <a:t> </a:t>
            </a:r>
          </a:p>
        </p:txBody>
      </p:sp>
      <p:sp>
        <p:nvSpPr>
          <p:cNvPr id="4" name="Slide Number Placeholder 3"/>
          <p:cNvSpPr>
            <a:spLocks noGrp="1"/>
          </p:cNvSpPr>
          <p:nvPr>
            <p:ph type="sldNum" sz="quarter" idx="10"/>
          </p:nvPr>
        </p:nvSpPr>
        <p:spPr/>
        <p:txBody>
          <a:bodyPr/>
          <a:lstStyle/>
          <a:p>
            <a:fld id="{7F43010D-8081-4C96-B3E6-A12DA0457141}" type="slidenum">
              <a:rPr lang="zh-HK" altLang="en-US" smtClean="0"/>
              <a:t>1</a:t>
            </a:fld>
            <a:endParaRPr lang="zh-HK" altLang="en-US"/>
          </a:p>
        </p:txBody>
      </p:sp>
    </p:spTree>
    <p:extLst>
      <p:ext uri="{BB962C8B-B14F-4D97-AF65-F5344CB8AC3E}">
        <p14:creationId xmlns:p14="http://schemas.microsoft.com/office/powerpoint/2010/main" val="925918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10</a:t>
            </a:fld>
            <a:endParaRPr lang="zh-HK" altLang="en-US"/>
          </a:p>
        </p:txBody>
      </p:sp>
    </p:spTree>
    <p:extLst>
      <p:ext uri="{BB962C8B-B14F-4D97-AF65-F5344CB8AC3E}">
        <p14:creationId xmlns:p14="http://schemas.microsoft.com/office/powerpoint/2010/main" val="3748043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11</a:t>
            </a:fld>
            <a:endParaRPr lang="zh-HK" altLang="en-US"/>
          </a:p>
        </p:txBody>
      </p:sp>
    </p:spTree>
    <p:extLst>
      <p:ext uri="{BB962C8B-B14F-4D97-AF65-F5344CB8AC3E}">
        <p14:creationId xmlns:p14="http://schemas.microsoft.com/office/powerpoint/2010/main" val="207988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12</a:t>
            </a:fld>
            <a:endParaRPr lang="zh-HK" altLang="en-US"/>
          </a:p>
        </p:txBody>
      </p:sp>
    </p:spTree>
    <p:extLst>
      <p:ext uri="{BB962C8B-B14F-4D97-AF65-F5344CB8AC3E}">
        <p14:creationId xmlns:p14="http://schemas.microsoft.com/office/powerpoint/2010/main" val="3662681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13</a:t>
            </a:fld>
            <a:endParaRPr lang="zh-HK" altLang="en-US"/>
          </a:p>
        </p:txBody>
      </p:sp>
    </p:spTree>
    <p:extLst>
      <p:ext uri="{BB962C8B-B14F-4D97-AF65-F5344CB8AC3E}">
        <p14:creationId xmlns:p14="http://schemas.microsoft.com/office/powerpoint/2010/main" val="1280000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14</a:t>
            </a:fld>
            <a:endParaRPr lang="zh-HK" altLang="en-US"/>
          </a:p>
        </p:txBody>
      </p:sp>
    </p:spTree>
    <p:extLst>
      <p:ext uri="{BB962C8B-B14F-4D97-AF65-F5344CB8AC3E}">
        <p14:creationId xmlns:p14="http://schemas.microsoft.com/office/powerpoint/2010/main" val="1585312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15</a:t>
            </a:fld>
            <a:endParaRPr lang="zh-HK" altLang="en-US"/>
          </a:p>
        </p:txBody>
      </p:sp>
    </p:spTree>
    <p:extLst>
      <p:ext uri="{BB962C8B-B14F-4D97-AF65-F5344CB8AC3E}">
        <p14:creationId xmlns:p14="http://schemas.microsoft.com/office/powerpoint/2010/main" val="1635776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16</a:t>
            </a:fld>
            <a:endParaRPr lang="zh-HK" altLang="en-US"/>
          </a:p>
        </p:txBody>
      </p:sp>
    </p:spTree>
    <p:extLst>
      <p:ext uri="{BB962C8B-B14F-4D97-AF65-F5344CB8AC3E}">
        <p14:creationId xmlns:p14="http://schemas.microsoft.com/office/powerpoint/2010/main" val="34296419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43010D-8081-4C96-B3E6-A12DA0457141}" type="slidenum">
              <a:rPr lang="zh-HK" altLang="en-US" smtClean="0"/>
              <a:t>17</a:t>
            </a:fld>
            <a:endParaRPr lang="zh-HK" altLang="en-US"/>
          </a:p>
        </p:txBody>
      </p:sp>
    </p:spTree>
    <p:extLst>
      <p:ext uri="{BB962C8B-B14F-4D97-AF65-F5344CB8AC3E}">
        <p14:creationId xmlns:p14="http://schemas.microsoft.com/office/powerpoint/2010/main" val="37484235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000" b="0" dirty="0">
                <a:latin typeface="Times New Roman" panose="02020603050405020304" pitchFamily="18" charset="0"/>
                <a:cs typeface="Times New Roman" panose="02020603050405020304" pitchFamily="18" charset="0"/>
              </a:rPr>
              <a:t>與長者成為朋友，透過對話與長者建立關係，對話通常是日常的話題，令到他們有持續的傾談。
</a:t>
            </a:r>
            <a:r>
              <a:rPr lang="en-US" altLang="zh-TW" sz="1000" b="0" dirty="0">
                <a:latin typeface="Times New Roman" panose="02020603050405020304" pitchFamily="18" charset="0"/>
                <a:cs typeface="Times New Roman" panose="02020603050405020304" pitchFamily="18" charset="0"/>
              </a:rPr>
              <a:t>BA</a:t>
            </a:r>
            <a:r>
              <a:rPr lang="zh-TW" altLang="en-US" sz="1000" b="0" dirty="0">
                <a:latin typeface="Times New Roman" panose="02020603050405020304" pitchFamily="18" charset="0"/>
                <a:cs typeface="Times New Roman" panose="02020603050405020304" pitchFamily="18" charset="0"/>
              </a:rPr>
              <a:t>：增加長者參加有意義的活動，讓他們瞭解有哪些一些活動令到他們感到愉快和有意義，從而減低孤獨感和抑鬱的情況
</a:t>
            </a:r>
            <a:r>
              <a:rPr lang="en-US" altLang="zh-TW" sz="1000" b="0" dirty="0">
                <a:latin typeface="Times New Roman" panose="02020603050405020304" pitchFamily="18" charset="0"/>
                <a:cs typeface="Times New Roman" panose="02020603050405020304" pitchFamily="18" charset="0"/>
              </a:rPr>
              <a:t>MA</a:t>
            </a:r>
            <a:r>
              <a:rPr lang="zh-TW" altLang="en-US" sz="1000" b="0" dirty="0">
                <a:latin typeface="Times New Roman" panose="02020603050405020304" pitchFamily="18" charset="0"/>
                <a:cs typeface="Times New Roman" panose="02020603050405020304" pitchFamily="18" charset="0"/>
              </a:rPr>
              <a:t>：與自己的心靈和感官的溝通，從而增加他們參加有意義的活動。</a:t>
            </a:r>
            <a:endParaRPr lang="zh-HK" altLang="en-US" sz="1000" b="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18</a:t>
            </a:fld>
            <a:endParaRPr lang="zh-HK" altLang="en-US"/>
          </a:p>
        </p:txBody>
      </p:sp>
    </p:spTree>
    <p:extLst>
      <p:ext uri="{BB962C8B-B14F-4D97-AF65-F5344CB8AC3E}">
        <p14:creationId xmlns:p14="http://schemas.microsoft.com/office/powerpoint/2010/main" val="39552212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同香港人口分布的情况大致相同</a:t>
            </a:r>
            <a:endParaRPr lang="en-US" dirty="0"/>
          </a:p>
        </p:txBody>
      </p:sp>
      <p:sp>
        <p:nvSpPr>
          <p:cNvPr id="4" name="Slide Number Placeholder 3"/>
          <p:cNvSpPr>
            <a:spLocks noGrp="1"/>
          </p:cNvSpPr>
          <p:nvPr>
            <p:ph type="sldNum" sz="quarter" idx="10"/>
          </p:nvPr>
        </p:nvSpPr>
        <p:spPr/>
        <p:txBody>
          <a:bodyPr/>
          <a:lstStyle/>
          <a:p>
            <a:fld id="{7F43010D-8081-4C96-B3E6-A12DA0457141}" type="slidenum">
              <a:rPr lang="zh-HK" altLang="en-US" smtClean="0"/>
              <a:t>20</a:t>
            </a:fld>
            <a:endParaRPr lang="zh-HK" altLang="en-US"/>
          </a:p>
        </p:txBody>
      </p:sp>
    </p:spTree>
    <p:extLst>
      <p:ext uri="{BB962C8B-B14F-4D97-AF65-F5344CB8AC3E}">
        <p14:creationId xmlns:p14="http://schemas.microsoft.com/office/powerpoint/2010/main" val="1930934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b="1" dirty="0"/>
          </a:p>
        </p:txBody>
      </p:sp>
      <p:sp>
        <p:nvSpPr>
          <p:cNvPr id="4" name="投影片編號版面配置區 3"/>
          <p:cNvSpPr>
            <a:spLocks noGrp="1"/>
          </p:cNvSpPr>
          <p:nvPr>
            <p:ph type="sldNum" sz="quarter" idx="10"/>
          </p:nvPr>
        </p:nvSpPr>
        <p:spPr/>
        <p:txBody>
          <a:bodyPr/>
          <a:lstStyle/>
          <a:p>
            <a:fld id="{7F43010D-8081-4C96-B3E6-A12DA0457141}" type="slidenum">
              <a:rPr lang="zh-HK" altLang="en-US" smtClean="0"/>
              <a:t>2</a:t>
            </a:fld>
            <a:endParaRPr lang="zh-HK" altLang="en-US"/>
          </a:p>
        </p:txBody>
      </p:sp>
    </p:spTree>
    <p:extLst>
      <p:ext uri="{BB962C8B-B14F-4D97-AF65-F5344CB8AC3E}">
        <p14:creationId xmlns:p14="http://schemas.microsoft.com/office/powerpoint/2010/main" val="31284773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21</a:t>
            </a:fld>
            <a:endParaRPr lang="zh-HK" altLang="en-US"/>
          </a:p>
        </p:txBody>
      </p:sp>
    </p:spTree>
    <p:extLst>
      <p:ext uri="{BB962C8B-B14F-4D97-AF65-F5344CB8AC3E}">
        <p14:creationId xmlns:p14="http://schemas.microsoft.com/office/powerpoint/2010/main" val="35806389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22</a:t>
            </a:fld>
            <a:endParaRPr lang="zh-HK" altLang="en-US"/>
          </a:p>
        </p:txBody>
      </p:sp>
    </p:spTree>
    <p:extLst>
      <p:ext uri="{BB962C8B-B14F-4D97-AF65-F5344CB8AC3E}">
        <p14:creationId xmlns:p14="http://schemas.microsoft.com/office/powerpoint/2010/main" val="35521811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23</a:t>
            </a:fld>
            <a:endParaRPr lang="zh-HK" altLang="en-US"/>
          </a:p>
        </p:txBody>
      </p:sp>
    </p:spTree>
    <p:extLst>
      <p:ext uri="{BB962C8B-B14F-4D97-AF65-F5344CB8AC3E}">
        <p14:creationId xmlns:p14="http://schemas.microsoft.com/office/powerpoint/2010/main" val="17567542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24</a:t>
            </a:fld>
            <a:endParaRPr lang="zh-HK" altLang="en-US"/>
          </a:p>
        </p:txBody>
      </p:sp>
    </p:spTree>
    <p:extLst>
      <p:ext uri="{BB962C8B-B14F-4D97-AF65-F5344CB8AC3E}">
        <p14:creationId xmlns:p14="http://schemas.microsoft.com/office/powerpoint/2010/main" val="26077526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HK" altLang="en-US" dirty="0"/>
          </a:p>
          <a:p>
            <a:endParaRPr lang="zh-HK" altLang="en-US" b="1"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25</a:t>
            </a:fld>
            <a:endParaRPr lang="zh-HK" altLang="en-US"/>
          </a:p>
        </p:txBody>
      </p:sp>
    </p:spTree>
    <p:extLst>
      <p:ext uri="{BB962C8B-B14F-4D97-AF65-F5344CB8AC3E}">
        <p14:creationId xmlns:p14="http://schemas.microsoft.com/office/powerpoint/2010/main" val="38505426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26</a:t>
            </a:fld>
            <a:endParaRPr lang="zh-HK" altLang="en-US"/>
          </a:p>
        </p:txBody>
      </p:sp>
    </p:spTree>
    <p:extLst>
      <p:ext uri="{BB962C8B-B14F-4D97-AF65-F5344CB8AC3E}">
        <p14:creationId xmlns:p14="http://schemas.microsoft.com/office/powerpoint/2010/main" val="32652596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43010D-8081-4C96-B3E6-A12DA0457141}" type="slidenum">
              <a:rPr lang="zh-HK" altLang="en-US" smtClean="0"/>
              <a:t>27</a:t>
            </a:fld>
            <a:endParaRPr lang="zh-HK" altLang="en-US"/>
          </a:p>
        </p:txBody>
      </p:sp>
    </p:spTree>
    <p:extLst>
      <p:ext uri="{BB962C8B-B14F-4D97-AF65-F5344CB8AC3E}">
        <p14:creationId xmlns:p14="http://schemas.microsoft.com/office/powerpoint/2010/main" val="40288214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43010D-8081-4C96-B3E6-A12DA0457141}" type="slidenum">
              <a:rPr lang="zh-HK" altLang="en-US" smtClean="0"/>
              <a:t>28</a:t>
            </a:fld>
            <a:endParaRPr lang="zh-HK" altLang="en-US"/>
          </a:p>
        </p:txBody>
      </p:sp>
    </p:spTree>
    <p:extLst>
      <p:ext uri="{BB962C8B-B14F-4D97-AF65-F5344CB8AC3E}">
        <p14:creationId xmlns:p14="http://schemas.microsoft.com/office/powerpoint/2010/main" val="28633360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43010D-8081-4C96-B3E6-A12DA0457141}" type="slidenum">
              <a:rPr lang="zh-HK" altLang="en-US" smtClean="0"/>
              <a:t>29</a:t>
            </a:fld>
            <a:endParaRPr lang="zh-HK" altLang="en-US"/>
          </a:p>
        </p:txBody>
      </p:sp>
    </p:spTree>
    <p:extLst>
      <p:ext uri="{BB962C8B-B14F-4D97-AF65-F5344CB8AC3E}">
        <p14:creationId xmlns:p14="http://schemas.microsoft.com/office/powerpoint/2010/main" val="19489497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30</a:t>
            </a:fld>
            <a:endParaRPr lang="zh-HK" altLang="en-US"/>
          </a:p>
        </p:txBody>
      </p:sp>
    </p:spTree>
    <p:extLst>
      <p:ext uri="{BB962C8B-B14F-4D97-AF65-F5344CB8AC3E}">
        <p14:creationId xmlns:p14="http://schemas.microsoft.com/office/powerpoint/2010/main" val="1497639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7F43010D-8081-4C96-B3E6-A12DA0457141}" type="slidenum">
              <a:rPr lang="zh-HK" altLang="en-US" smtClean="0"/>
              <a:t>3</a:t>
            </a:fld>
            <a:endParaRPr lang="zh-HK" altLang="en-US"/>
          </a:p>
        </p:txBody>
      </p:sp>
    </p:spTree>
    <p:extLst>
      <p:ext uri="{BB962C8B-B14F-4D97-AF65-F5344CB8AC3E}">
        <p14:creationId xmlns:p14="http://schemas.microsoft.com/office/powerpoint/2010/main" val="7333879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31</a:t>
            </a:fld>
            <a:endParaRPr lang="zh-HK" altLang="en-US"/>
          </a:p>
        </p:txBody>
      </p:sp>
    </p:spTree>
    <p:extLst>
      <p:ext uri="{BB962C8B-B14F-4D97-AF65-F5344CB8AC3E}">
        <p14:creationId xmlns:p14="http://schemas.microsoft.com/office/powerpoint/2010/main" val="2159581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7F43010D-8081-4C96-B3E6-A12DA0457141}" type="slidenum">
              <a:rPr lang="zh-HK" altLang="en-US" smtClean="0"/>
              <a:t>4</a:t>
            </a:fld>
            <a:endParaRPr lang="zh-HK" altLang="en-US"/>
          </a:p>
        </p:txBody>
      </p:sp>
    </p:spTree>
    <p:extLst>
      <p:ext uri="{BB962C8B-B14F-4D97-AF65-F5344CB8AC3E}">
        <p14:creationId xmlns:p14="http://schemas.microsoft.com/office/powerpoint/2010/main" val="2929162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43010D-8081-4C96-B3E6-A12DA0457141}" type="slidenum">
              <a:rPr lang="zh-HK" altLang="en-US" smtClean="0"/>
              <a:t>5</a:t>
            </a:fld>
            <a:endParaRPr lang="zh-HK" altLang="en-US"/>
          </a:p>
        </p:txBody>
      </p:sp>
    </p:spTree>
    <p:extLst>
      <p:ext uri="{BB962C8B-B14F-4D97-AF65-F5344CB8AC3E}">
        <p14:creationId xmlns:p14="http://schemas.microsoft.com/office/powerpoint/2010/main" val="835043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43010D-8081-4C96-B3E6-A12DA0457141}" type="slidenum">
              <a:rPr lang="zh-HK" altLang="en-US" smtClean="0"/>
              <a:t>6</a:t>
            </a:fld>
            <a:endParaRPr lang="zh-HK" altLang="en-US"/>
          </a:p>
        </p:txBody>
      </p:sp>
    </p:spTree>
    <p:extLst>
      <p:ext uri="{BB962C8B-B14F-4D97-AF65-F5344CB8AC3E}">
        <p14:creationId xmlns:p14="http://schemas.microsoft.com/office/powerpoint/2010/main" val="1219422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43010D-8081-4C96-B3E6-A12DA0457141}" type="slidenum">
              <a:rPr lang="zh-HK" altLang="en-US" smtClean="0"/>
              <a:t>7</a:t>
            </a:fld>
            <a:endParaRPr lang="zh-HK" altLang="en-US"/>
          </a:p>
        </p:txBody>
      </p:sp>
    </p:spTree>
    <p:extLst>
      <p:ext uri="{BB962C8B-B14F-4D97-AF65-F5344CB8AC3E}">
        <p14:creationId xmlns:p14="http://schemas.microsoft.com/office/powerpoint/2010/main" val="1496992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GB" dirty="0"/>
          </a:p>
        </p:txBody>
      </p:sp>
      <p:sp>
        <p:nvSpPr>
          <p:cNvPr id="4" name="投影片編號版面配置區 3"/>
          <p:cNvSpPr>
            <a:spLocks noGrp="1"/>
          </p:cNvSpPr>
          <p:nvPr>
            <p:ph type="sldNum" sz="quarter" idx="5"/>
          </p:nvPr>
        </p:nvSpPr>
        <p:spPr/>
        <p:txBody>
          <a:bodyPr/>
          <a:lstStyle/>
          <a:p>
            <a:fld id="{7F43010D-8081-4C96-B3E6-A12DA0457141}" type="slidenum">
              <a:rPr lang="zh-HK" altLang="en-US" smtClean="0"/>
              <a:t>8</a:t>
            </a:fld>
            <a:endParaRPr lang="zh-HK" altLang="en-US"/>
          </a:p>
        </p:txBody>
      </p:sp>
    </p:spTree>
    <p:extLst>
      <p:ext uri="{BB962C8B-B14F-4D97-AF65-F5344CB8AC3E}">
        <p14:creationId xmlns:p14="http://schemas.microsoft.com/office/powerpoint/2010/main" val="1339501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同香港人口分布的情况大致相同</a:t>
            </a:r>
            <a:endParaRPr lang="en-US" dirty="0"/>
          </a:p>
        </p:txBody>
      </p:sp>
      <p:sp>
        <p:nvSpPr>
          <p:cNvPr id="4" name="Slide Number Placeholder 3"/>
          <p:cNvSpPr>
            <a:spLocks noGrp="1"/>
          </p:cNvSpPr>
          <p:nvPr>
            <p:ph type="sldNum" sz="quarter" idx="10"/>
          </p:nvPr>
        </p:nvSpPr>
        <p:spPr/>
        <p:txBody>
          <a:bodyPr/>
          <a:lstStyle/>
          <a:p>
            <a:fld id="{7F43010D-8081-4C96-B3E6-A12DA0457141}" type="slidenum">
              <a:rPr lang="zh-HK" altLang="en-US" smtClean="0"/>
              <a:t>9</a:t>
            </a:fld>
            <a:endParaRPr lang="zh-HK" altLang="en-US"/>
          </a:p>
        </p:txBody>
      </p:sp>
    </p:spTree>
    <p:extLst>
      <p:ext uri="{BB962C8B-B14F-4D97-AF65-F5344CB8AC3E}">
        <p14:creationId xmlns:p14="http://schemas.microsoft.com/office/powerpoint/2010/main" val="1107640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dirty="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AC4DB3C-8C19-412A-A139-2F20DD339891}" type="datetime1">
              <a:rPr lang="zh-CN" altLang="en-US" smtClean="0"/>
              <a:t>2024/4/17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146797" y="324760"/>
            <a:ext cx="491938" cy="273844"/>
          </a:xfrm>
        </p:spPr>
        <p:txBody>
          <a:bodyPr/>
          <a:lstStyle>
            <a:lvl1pPr>
              <a:defRPr sz="1200" b="1">
                <a:solidFill>
                  <a:schemeClr val="bg1"/>
                </a:solidFill>
                <a:latin typeface="Georgia" panose="02040502050405020303" pitchFamily="18" charset="0"/>
              </a:defRPr>
            </a:lvl1pPr>
          </a:lstStyle>
          <a:p>
            <a:fld id="{CC8EA86D-DC60-49F7-8F99-E97EA91E4046}" type="slidenum">
              <a:rPr lang="zh-CN" altLang="en-US" smtClean="0"/>
              <a:pPr/>
              <a:t>‹#›</a:t>
            </a:fld>
            <a:endParaRPr lang="zh-CN" altLang="en-US"/>
          </a:p>
        </p:txBody>
      </p:sp>
    </p:spTree>
    <p:extLst>
      <p:ext uri="{BB962C8B-B14F-4D97-AF65-F5344CB8AC3E}">
        <p14:creationId xmlns:p14="http://schemas.microsoft.com/office/powerpoint/2010/main" val="157600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414ADFC-1FC0-479F-AC3A-E9516C419472}" type="datetime1">
              <a:rPr lang="zh-CN" altLang="en-US" smtClean="0"/>
              <a:t>2024/4/17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a:xfrm>
            <a:off x="0" y="273844"/>
            <a:ext cx="545725" cy="273844"/>
          </a:xfrm>
        </p:spPr>
        <p:txBody>
          <a:bodyPr/>
          <a:lstStyle>
            <a:lvl1pPr>
              <a:defRPr sz="1200" b="1">
                <a:solidFill>
                  <a:schemeClr val="bg1"/>
                </a:solidFill>
                <a:latin typeface="Georgia" panose="02040502050405020303" pitchFamily="18" charset="0"/>
              </a:defRPr>
            </a:lvl1pPr>
          </a:lstStyle>
          <a:p>
            <a:fld id="{CC8EA86D-DC60-49F7-8F99-E97EA91E4046}" type="slidenum">
              <a:rPr lang="zh-CN" altLang="en-US" smtClean="0"/>
              <a:pPr/>
              <a:t>‹#›</a:t>
            </a:fld>
            <a:endParaRPr lang="zh-CN" altLang="en-US" dirty="0"/>
          </a:p>
        </p:txBody>
      </p:sp>
    </p:spTree>
    <p:extLst>
      <p:ext uri="{BB962C8B-B14F-4D97-AF65-F5344CB8AC3E}">
        <p14:creationId xmlns:p14="http://schemas.microsoft.com/office/powerpoint/2010/main" val="21069189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75CF828D-A38C-47B0-A2AA-72C7BAE3025B}" type="datetime1">
              <a:rPr lang="zh-CN" altLang="en-US" smtClean="0"/>
              <a:t>2024/4/17</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0" y="401451"/>
            <a:ext cx="572621" cy="273844"/>
          </a:xfrm>
          <a:prstGeom prst="rect">
            <a:avLst/>
          </a:prstGeom>
        </p:spPr>
        <p:txBody>
          <a:bodyPr vert="horz" lIns="91440" tIns="45720" rIns="91440" bIns="45720" rtlCol="0" anchor="ctr"/>
          <a:lstStyle>
            <a:lvl1pPr algn="r">
              <a:defRPr sz="1200" b="1">
                <a:solidFill>
                  <a:schemeClr val="bg1"/>
                </a:solidFill>
                <a:latin typeface="Georgia" panose="02040502050405020303" pitchFamily="18" charset="0"/>
              </a:defRPr>
            </a:lvl1pPr>
          </a:lstStyle>
          <a:p>
            <a:fld id="{CC8EA86D-DC60-49F7-8F99-E97EA91E4046}" type="slidenum">
              <a:rPr lang="zh-CN" altLang="en-US" smtClean="0"/>
              <a:pPr/>
              <a:t>‹#›</a:t>
            </a:fld>
            <a:endParaRPr lang="zh-CN" altLang="en-US"/>
          </a:p>
        </p:txBody>
      </p:sp>
    </p:spTree>
    <p:extLst>
      <p:ext uri="{BB962C8B-B14F-4D97-AF65-F5344CB8AC3E}">
        <p14:creationId xmlns:p14="http://schemas.microsoft.com/office/powerpoint/2010/main" val="1519974689"/>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drive.google.com/file/d/158VUXjH2KQLAUKyFYfI3dlPdNfsGgFk-/view?usp=sharin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a:extLst>
              <a:ext uri="{FF2B5EF4-FFF2-40B4-BE49-F238E27FC236}">
                <a16:creationId xmlns:a16="http://schemas.microsoft.com/office/drawing/2014/main" id="{F9F56B1C-8ABF-486C-8766-06365A0C8EBF}"/>
              </a:ext>
            </a:extLst>
          </p:cNvPr>
          <p:cNvSpPr txBox="1"/>
          <p:nvPr/>
        </p:nvSpPr>
        <p:spPr>
          <a:xfrm>
            <a:off x="0" y="3966438"/>
            <a:ext cx="9144000" cy="892552"/>
          </a:xfrm>
          <a:prstGeom prst="rect">
            <a:avLst/>
          </a:prstGeom>
          <a:noFill/>
        </p:spPr>
        <p:txBody>
          <a:bodyPr wrap="square">
            <a:spAutoFit/>
          </a:bodyPr>
          <a:lstStyle/>
          <a:p>
            <a:pPr algn="ctr"/>
            <a:r>
              <a:rPr lang="en-US" altLang="zh-HK" sz="1300" b="1" i="0" dirty="0">
                <a:solidFill>
                  <a:srgbClr val="181B31"/>
                </a:solidFill>
                <a:effectLst/>
                <a:latin typeface="Times New Roman" panose="02020603050405020304" pitchFamily="18" charset="0"/>
                <a:ea typeface="Microsoft JhengHei" panose="020B0604030504040204" pitchFamily="34" charset="-120"/>
                <a:cs typeface="Times New Roman" panose="02020603050405020304" pitchFamily="18" charset="0"/>
              </a:rPr>
              <a:t>RGC: Collaborative Research Fund 2020/2021 </a:t>
            </a:r>
          </a:p>
          <a:p>
            <a:pPr algn="ctr"/>
            <a:r>
              <a:rPr lang="en-US" altLang="zh-HK" sz="1300" b="1" i="0" dirty="0">
                <a:solidFill>
                  <a:srgbClr val="181B31"/>
                </a:solidFill>
                <a:effectLst/>
                <a:latin typeface="Times New Roman" panose="02020603050405020304" pitchFamily="18" charset="0"/>
                <a:ea typeface="Microsoft JhengHei" panose="020B0604030504040204" pitchFamily="34" charset="-120"/>
                <a:cs typeface="Times New Roman" panose="02020603050405020304" pitchFamily="18" charset="0"/>
              </a:rPr>
              <a:t>One-off CRF Coronavirus and Novel Infectious Diseases Research Exercise</a:t>
            </a:r>
            <a:endParaRPr lang="en-US" altLang="zh-TW" sz="1300"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algn="ctr"/>
            <a:r>
              <a:rPr lang="zh-TW" altLang="zh-HK" sz="1300"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大學教育資助委員會</a:t>
            </a:r>
            <a:r>
              <a:rPr lang="en-US" altLang="zh-TW" sz="1300"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2020/21</a:t>
            </a:r>
            <a:r>
              <a:rPr lang="zh-TW" altLang="en-US" sz="1300"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年度協作研究金</a:t>
            </a:r>
            <a:endParaRPr lang="en-US" altLang="zh-TW" sz="1300"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algn="ctr"/>
            <a:r>
              <a:rPr lang="zh-TW" altLang="en-US" sz="1300"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協作研究金與</a:t>
            </a:r>
            <a:r>
              <a:rPr lang="en-US" altLang="zh-TW" sz="1300"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2019</a:t>
            </a:r>
            <a:r>
              <a:rPr lang="zh-TW" altLang="en-US" sz="1300"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冠狀病毒病及新型傳染病相關的一次性研究計劃 </a:t>
            </a:r>
            <a:r>
              <a:rPr lang="en-US" altLang="zh-TW" sz="1300" b="1"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(C8105-20GF)</a:t>
            </a:r>
            <a:endParaRPr lang="zh-TW" altLang="zh-HK" sz="1300" b="1" kern="100" dirty="0">
              <a:solidFill>
                <a:srgbClr val="000000"/>
              </a:solidFill>
              <a:latin typeface="標楷體" panose="03000509000000000000" pitchFamily="65" charset="-120"/>
              <a:ea typeface="標楷體" panose="03000509000000000000" pitchFamily="65" charset="-120"/>
              <a:cs typeface="Calibri" panose="020F0502020204030204" pitchFamily="34" charset="0"/>
            </a:endParaRPr>
          </a:p>
        </p:txBody>
      </p:sp>
      <p:sp>
        <p:nvSpPr>
          <p:cNvPr id="14" name="矩形 13">
            <a:extLst>
              <a:ext uri="{FF2B5EF4-FFF2-40B4-BE49-F238E27FC236}">
                <a16:creationId xmlns:a16="http://schemas.microsoft.com/office/drawing/2014/main" id="{BDA07BDE-7FAA-45DA-8108-85C3FDDB5218}"/>
              </a:ext>
            </a:extLst>
          </p:cNvPr>
          <p:cNvSpPr/>
          <p:nvPr/>
        </p:nvSpPr>
        <p:spPr>
          <a:xfrm>
            <a:off x="3" y="-1"/>
            <a:ext cx="9143998" cy="257175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grpSp>
        <p:nvGrpSpPr>
          <p:cNvPr id="16" name="群組 15">
            <a:extLst>
              <a:ext uri="{FF2B5EF4-FFF2-40B4-BE49-F238E27FC236}">
                <a16:creationId xmlns:a16="http://schemas.microsoft.com/office/drawing/2014/main" id="{0AB3FE29-3EC8-428F-91B2-5A9B6BE7B8F3}"/>
              </a:ext>
            </a:extLst>
          </p:cNvPr>
          <p:cNvGrpSpPr/>
          <p:nvPr/>
        </p:nvGrpSpPr>
        <p:grpSpPr>
          <a:xfrm>
            <a:off x="3796137" y="89223"/>
            <a:ext cx="5139308" cy="2377611"/>
            <a:chOff x="-461280" y="177801"/>
            <a:chExt cx="6271865" cy="3177708"/>
          </a:xfrm>
          <a:solidFill>
            <a:srgbClr val="D9F5FB"/>
          </a:solidFill>
        </p:grpSpPr>
        <p:sp>
          <p:nvSpPr>
            <p:cNvPr id="17" name="矩形 16">
              <a:extLst>
                <a:ext uri="{FF2B5EF4-FFF2-40B4-BE49-F238E27FC236}">
                  <a16:creationId xmlns:a16="http://schemas.microsoft.com/office/drawing/2014/main" id="{5CE35837-8DBC-4CA2-946F-90196F898C29}"/>
                </a:ext>
              </a:extLst>
            </p:cNvPr>
            <p:cNvSpPr/>
            <p:nvPr/>
          </p:nvSpPr>
          <p:spPr>
            <a:xfrm>
              <a:off x="-461280" y="177801"/>
              <a:ext cx="6271865" cy="31777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dirty="0"/>
            </a:p>
          </p:txBody>
        </p:sp>
        <p:sp>
          <p:nvSpPr>
            <p:cNvPr id="18" name="MH_SubTitle_1">
              <a:extLst>
                <a:ext uri="{FF2B5EF4-FFF2-40B4-BE49-F238E27FC236}">
                  <a16:creationId xmlns:a16="http://schemas.microsoft.com/office/drawing/2014/main" id="{F94DB294-79F4-461F-8D14-BF405C47ED9E}"/>
                </a:ext>
              </a:extLst>
            </p:cNvPr>
            <p:cNvSpPr txBox="1">
              <a:spLocks noChangeArrowheads="1"/>
            </p:cNvSpPr>
            <p:nvPr>
              <p:custDataLst>
                <p:tags r:id="rId1"/>
              </p:custDataLst>
            </p:nvPr>
          </p:nvSpPr>
          <p:spPr bwMode="auto">
            <a:xfrm>
              <a:off x="-461280" y="353317"/>
              <a:ext cx="6236755" cy="27394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89992" tIns="0" rIns="89992" bIns="0" rtlCol="0" anchor="t">
              <a:noAutofit/>
            </a:bodyPr>
            <a:lstStyle>
              <a:defPPr>
                <a:defRPr lang="zh-CN"/>
              </a:defPPr>
              <a:lvl1pPr marL="285750" indent="-285750">
                <a:lnSpc>
                  <a:spcPct val="120000"/>
                </a:lnSpc>
                <a:buClr>
                  <a:schemeClr val="accent1"/>
                </a:buClr>
                <a:buFont typeface="Wingdings" panose="05000000000000000000" pitchFamily="2" charset="2"/>
                <a:buChar char="n"/>
                <a:defRPr sz="1400" b="1">
                  <a:solidFill>
                    <a:schemeClr val="bg1">
                      <a:lumMod val="50000"/>
                    </a:schemeClr>
                  </a:solidFill>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indent="0">
                <a:buNone/>
              </a:pPr>
              <a:r>
                <a:rPr lang="en-US" altLang="zh-CN" sz="1600" dirty="0">
                  <a:solidFill>
                    <a:srgbClr val="2A8EAB"/>
                  </a:solidFill>
                  <a:latin typeface="Times New Roman" panose="02020603050405020304" pitchFamily="18" charset="0"/>
                  <a:cs typeface="Times New Roman" panose="02020603050405020304" pitchFamily="18" charset="0"/>
                </a:rPr>
                <a:t>Protecting older people from loneliness during the coronavirus (Covid-19) and other novel infectious disease pandemics: An intervention project</a:t>
              </a:r>
            </a:p>
            <a:p>
              <a:pPr marL="0" indent="0">
                <a:buNone/>
              </a:pPr>
              <a:r>
                <a:rPr lang="zh-HK" altLang="en-US" sz="1800" dirty="0">
                  <a:solidFill>
                    <a:srgbClr val="2A8EAB"/>
                  </a:solidFill>
                  <a:latin typeface="標楷體" panose="03000509000000000000" pitchFamily="65" charset="-120"/>
                  <a:ea typeface="標楷體" panose="03000509000000000000" pitchFamily="65" charset="-120"/>
                  <a:cs typeface="Times New Roman" panose="02020603050405020304" pitchFamily="18" charset="0"/>
                </a:rPr>
                <a:t>保護在疫症中的長者免於孤獨：介入研究</a:t>
              </a:r>
              <a:endParaRPr lang="en-US" altLang="zh-CN" sz="1800" dirty="0">
                <a:solidFill>
                  <a:srgbClr val="2A8EAB"/>
                </a:solidFill>
                <a:latin typeface="標楷體" panose="03000509000000000000" pitchFamily="65" charset="-120"/>
                <a:ea typeface="標楷體" panose="03000509000000000000" pitchFamily="65" charset="-120"/>
                <a:cs typeface="Times New Roman" panose="02020603050405020304" pitchFamily="18" charset="0"/>
              </a:endParaRPr>
            </a:p>
          </p:txBody>
        </p:sp>
      </p:grpSp>
      <p:pic>
        <p:nvPicPr>
          <p:cNvPr id="8" name="圖片 7">
            <a:extLst>
              <a:ext uri="{FF2B5EF4-FFF2-40B4-BE49-F238E27FC236}">
                <a16:creationId xmlns:a16="http://schemas.microsoft.com/office/drawing/2014/main" id="{41D15220-E054-401C-AF37-A91809CA0F6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542" t="10414" r="11505" b="6800"/>
          <a:stretch/>
        </p:blipFill>
        <p:spPr>
          <a:xfrm>
            <a:off x="121559" y="89223"/>
            <a:ext cx="3466022" cy="2340541"/>
          </a:xfrm>
          <a:prstGeom prst="rect">
            <a:avLst/>
          </a:prstGeom>
        </p:spPr>
      </p:pic>
      <p:sp>
        <p:nvSpPr>
          <p:cNvPr id="10" name="文字方塊 9">
            <a:extLst>
              <a:ext uri="{FF2B5EF4-FFF2-40B4-BE49-F238E27FC236}">
                <a16:creationId xmlns:a16="http://schemas.microsoft.com/office/drawing/2014/main" id="{8EDA7AFB-57FD-48B5-BDFE-9C9EDAF7CAEE}"/>
              </a:ext>
            </a:extLst>
          </p:cNvPr>
          <p:cNvSpPr txBox="1"/>
          <p:nvPr/>
        </p:nvSpPr>
        <p:spPr>
          <a:xfrm>
            <a:off x="2772000" y="4840551"/>
            <a:ext cx="3600000" cy="307777"/>
          </a:xfrm>
          <a:prstGeom prst="rect">
            <a:avLst/>
          </a:prstGeom>
          <a:noFill/>
        </p:spPr>
        <p:txBody>
          <a:bodyPr wrap="square">
            <a:spAutoFit/>
          </a:bodyPr>
          <a:lstStyle/>
          <a:p>
            <a:pPr algn="ctr">
              <a:spcAft>
                <a:spcPts val="0"/>
              </a:spcAft>
            </a:pPr>
            <a:r>
              <a:rPr lang="en-GB" altLang="zh-TW" sz="1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2024</a:t>
            </a:r>
            <a:r>
              <a:rPr lang="zh-TW" altLang="en-US" sz="1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年</a:t>
            </a:r>
            <a:r>
              <a:rPr lang="en-US" altLang="zh-TW" sz="1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400" kern="1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月</a:t>
            </a:r>
            <a:r>
              <a:rPr lang="en-US" altLang="zh-CN" sz="1400"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17</a:t>
            </a:r>
            <a:r>
              <a:rPr lang="zh-TW" altLang="en-US" sz="1400"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日</a:t>
            </a:r>
            <a:endParaRPr lang="zh-TW" altLang="zh-HK" sz="1400" kern="100" dirty="0">
              <a:effectLst/>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3" name="文字方塊 12">
            <a:extLst>
              <a:ext uri="{FF2B5EF4-FFF2-40B4-BE49-F238E27FC236}">
                <a16:creationId xmlns:a16="http://schemas.microsoft.com/office/drawing/2014/main" id="{4F2EE735-402B-45D2-A525-B8B82E015D18}"/>
              </a:ext>
            </a:extLst>
          </p:cNvPr>
          <p:cNvSpPr txBox="1"/>
          <p:nvPr/>
        </p:nvSpPr>
        <p:spPr>
          <a:xfrm>
            <a:off x="3872683" y="1425104"/>
            <a:ext cx="2381249" cy="923330"/>
          </a:xfrm>
          <a:prstGeom prst="rect">
            <a:avLst/>
          </a:prstGeom>
          <a:noFill/>
        </p:spPr>
        <p:txBody>
          <a:bodyPr wrap="square">
            <a:spAutoFit/>
          </a:bodyPr>
          <a:lstStyle/>
          <a:p>
            <a:r>
              <a:rPr lang="zh-TW" altLang="en-US" sz="1800" dirty="0">
                <a:latin typeface="標楷體" panose="03000509000000000000" pitchFamily="65" charset="-120"/>
                <a:ea typeface="標楷體" panose="03000509000000000000" pitchFamily="65" charset="-120"/>
              </a:rPr>
              <a:t>周基利教授</a:t>
            </a:r>
            <a:endParaRPr lang="en-HK" altLang="zh-TW" sz="1800" dirty="0">
              <a:latin typeface="標楷體" panose="03000509000000000000" pitchFamily="65" charset="-120"/>
              <a:ea typeface="標楷體" panose="03000509000000000000" pitchFamily="65" charset="-120"/>
            </a:endParaRPr>
          </a:p>
          <a:p>
            <a:r>
              <a:rPr lang="zh-TW" altLang="en-US" sz="1800" b="0" i="0" dirty="0">
                <a:solidFill>
                  <a:schemeClr val="tx1"/>
                </a:solidFill>
                <a:effectLst/>
                <a:latin typeface="標楷體" panose="03000509000000000000" pitchFamily="65" charset="-120"/>
                <a:ea typeface="標楷體" panose="03000509000000000000" pitchFamily="65" charset="-120"/>
              </a:rPr>
              <a:t>楊婉蘭</a:t>
            </a:r>
            <a:r>
              <a:rPr lang="zh-TW" altLang="en-US" sz="1800" dirty="0">
                <a:latin typeface="標楷體" panose="03000509000000000000" pitchFamily="65" charset="-120"/>
                <a:ea typeface="標楷體" panose="03000509000000000000" pitchFamily="65" charset="-120"/>
              </a:rPr>
              <a:t>教授</a:t>
            </a:r>
            <a:endParaRPr lang="en-US" altLang="zh-TW" sz="1800" dirty="0">
              <a:latin typeface="標楷體" panose="03000509000000000000" pitchFamily="65" charset="-120"/>
              <a:ea typeface="標楷體" panose="03000509000000000000" pitchFamily="65" charset="-120"/>
            </a:endParaRPr>
          </a:p>
          <a:p>
            <a:r>
              <a:rPr lang="zh-TW" altLang="en-US" sz="1800" dirty="0">
                <a:latin typeface="標楷體" panose="03000509000000000000" pitchFamily="65" charset="-120"/>
                <a:ea typeface="標楷體" panose="03000509000000000000" pitchFamily="65" charset="-120"/>
              </a:rPr>
              <a:t>蔣達博士</a:t>
            </a:r>
            <a:endParaRPr lang="en-US" altLang="zh-TW" sz="1800" b="0" i="0" dirty="0">
              <a:solidFill>
                <a:schemeClr val="tx1"/>
              </a:solidFill>
              <a:effectLst/>
              <a:latin typeface="標楷體" panose="03000509000000000000" pitchFamily="65" charset="-120"/>
              <a:ea typeface="標楷體" panose="03000509000000000000" pitchFamily="65" charset="-120"/>
            </a:endParaRPr>
          </a:p>
        </p:txBody>
      </p:sp>
      <p:sp>
        <p:nvSpPr>
          <p:cNvPr id="5" name="文字方塊 4">
            <a:extLst>
              <a:ext uri="{FF2B5EF4-FFF2-40B4-BE49-F238E27FC236}">
                <a16:creationId xmlns:a16="http://schemas.microsoft.com/office/drawing/2014/main" id="{D99B59DA-962E-7986-5E5A-C9A1BCDC66D0}"/>
              </a:ext>
            </a:extLst>
          </p:cNvPr>
          <p:cNvSpPr txBox="1"/>
          <p:nvPr/>
        </p:nvSpPr>
        <p:spPr>
          <a:xfrm>
            <a:off x="2358918" y="2636704"/>
            <a:ext cx="4622958" cy="396583"/>
          </a:xfrm>
          <a:prstGeom prst="rect">
            <a:avLst/>
          </a:prstGeom>
          <a:noFill/>
        </p:spPr>
        <p:txBody>
          <a:bodyPr wrap="square">
            <a:spAutoFit/>
          </a:bodyPr>
          <a:lstStyle/>
          <a:p>
            <a:pPr algn="ctr">
              <a:lnSpc>
                <a:spcPct val="120000"/>
              </a:lnSpc>
              <a:buClr>
                <a:schemeClr val="accent1"/>
              </a:buClr>
            </a:pPr>
            <a:r>
              <a:rPr lang="en-GB" altLang="zh-HK" sz="1800" b="1" dirty="0">
                <a:latin typeface="Times New Roman" panose="02020603050405020304" pitchFamily="18" charset="0"/>
                <a:cs typeface="Times New Roman" panose="02020603050405020304" pitchFamily="18" charset="0"/>
              </a:rPr>
              <a:t>Release of </a:t>
            </a:r>
            <a:r>
              <a:rPr lang="en-GB" altLang="zh-HK" sz="1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study</a:t>
            </a:r>
            <a:r>
              <a:rPr lang="en-GB" altLang="zh-HK" sz="1800" b="1" dirty="0">
                <a:latin typeface="Times New Roman" panose="02020603050405020304" pitchFamily="18" charset="0"/>
                <a:cs typeface="Times New Roman" panose="02020603050405020304" pitchFamily="18" charset="0"/>
              </a:rPr>
              <a:t> findings </a:t>
            </a:r>
            <a:r>
              <a:rPr lang="zh-TW" altLang="zh-HK" sz="1800" b="1" dirty="0">
                <a:latin typeface="標楷體" panose="03000509000000000000" pitchFamily="65" charset="-120"/>
                <a:ea typeface="標楷體" panose="03000509000000000000" pitchFamily="65" charset="-120"/>
                <a:cs typeface="Times New Roman" panose="02020603050405020304" pitchFamily="18" charset="0"/>
              </a:rPr>
              <a:t>公布研究結果</a:t>
            </a:r>
            <a:endParaRPr lang="zh-TW" altLang="zh-HK" sz="1200" kern="100" dirty="0">
              <a:latin typeface="Times New Roman" panose="02020603050405020304" pitchFamily="18" charset="0"/>
              <a:ea typeface="新細明體" panose="02020500000000000000" pitchFamily="18" charset="-120"/>
            </a:endParaRPr>
          </a:p>
        </p:txBody>
      </p:sp>
      <p:grpSp>
        <p:nvGrpSpPr>
          <p:cNvPr id="7" name="群組 6">
            <a:extLst>
              <a:ext uri="{FF2B5EF4-FFF2-40B4-BE49-F238E27FC236}">
                <a16:creationId xmlns:a16="http://schemas.microsoft.com/office/drawing/2014/main" id="{4A40E76A-A056-9F08-E0EE-1991D9FFC2D7}"/>
              </a:ext>
            </a:extLst>
          </p:cNvPr>
          <p:cNvGrpSpPr/>
          <p:nvPr/>
        </p:nvGrpSpPr>
        <p:grpSpPr>
          <a:xfrm>
            <a:off x="2093583" y="3134180"/>
            <a:ext cx="4956834" cy="756659"/>
            <a:chOff x="1911085" y="3020682"/>
            <a:chExt cx="5538976" cy="845523"/>
          </a:xfrm>
        </p:grpSpPr>
        <p:pic>
          <p:nvPicPr>
            <p:cNvPr id="11" name="Picture 4" descr="https://www.eduhk.hk/images_up_n/brandpolicy/EdUHK_Signature_RGB.png">
              <a:extLst>
                <a:ext uri="{FF2B5EF4-FFF2-40B4-BE49-F238E27FC236}">
                  <a16:creationId xmlns:a16="http://schemas.microsoft.com/office/drawing/2014/main" id="{F7A4FF11-6C56-41F7-90DC-0C0C2F20403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1085" y="3020682"/>
              <a:ext cx="2256172" cy="845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a:extLst>
                <a:ext uri="{FF2B5EF4-FFF2-40B4-BE49-F238E27FC236}">
                  <a16:creationId xmlns:a16="http://schemas.microsoft.com/office/drawing/2014/main" id="{CA3278ED-8583-EC8E-A4E7-F63572B1CF3B}"/>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59945" y="3079027"/>
              <a:ext cx="3190116" cy="734750"/>
            </a:xfrm>
            <a:prstGeom prst="rect">
              <a:avLst/>
            </a:prstGeom>
            <a:noFill/>
            <a:ln>
              <a:noFill/>
            </a:ln>
          </p:spPr>
        </p:pic>
      </p:grpSp>
    </p:spTree>
    <p:extLst>
      <p:ext uri="{BB962C8B-B14F-4D97-AF65-F5344CB8AC3E}">
        <p14:creationId xmlns:p14="http://schemas.microsoft.com/office/powerpoint/2010/main" val="4217289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83807" y="1120140"/>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96C83C"/>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義工研究結果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孤獨感</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a:solidFill>
            <a:srgbClr val="96C83C"/>
          </a:solidFill>
        </p:spPr>
        <p:txBody>
          <a:bodyPr/>
          <a:lstStyle/>
          <a:p>
            <a:pPr algn="ctr"/>
            <a:fld id="{8DA30472-5972-4CC7-866C-2D075E67EE51}" type="slidenum">
              <a:rPr lang="zh-CN" altLang="en-US" sz="2800" smtClean="0">
                <a:latin typeface="+mn-lt"/>
              </a:rPr>
              <a:pPr algn="ctr"/>
              <a:t>10</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extLst>
              <p:ext uri="{D42A27DB-BD31-4B8C-83A1-F6EECF244321}">
                <p14:modId xmlns:p14="http://schemas.microsoft.com/office/powerpoint/2010/main" val="1701626760"/>
              </p:ext>
            </p:extLst>
          </p:nvPr>
        </p:nvGraphicFramePr>
        <p:xfrm>
          <a:off x="183808" y="1979802"/>
          <a:ext cx="3903114" cy="2954234"/>
        </p:xfrm>
        <a:graphic>
          <a:graphicData uri="http://schemas.openxmlformats.org/drawingml/2006/chart">
            <c:chart xmlns:c="http://schemas.openxmlformats.org/drawingml/2006/chart" xmlns:r="http://schemas.openxmlformats.org/officeDocument/2006/relationships" r:id="rId3"/>
          </a:graphicData>
        </a:graphic>
      </p:graphicFrame>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375</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UCLA</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孤獨量表量度參加者的孤獨感，在跟進評估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時，義工組比對照組的孤獨感顯著地減少</a:t>
            </a:r>
            <a:endParaRPr lang="en-GB" altLang="zh-TW" sz="1600" dirty="0">
              <a:latin typeface="Times New Roman" panose="02020603050405020304" pitchFamily="18" charset="0"/>
              <a:ea typeface="標楷體" panose="03000509000000000000" pitchFamily="65" charset="-120"/>
              <a:cs typeface="Times New Roman" panose="02020603050405020304" pitchFamily="18" charset="0"/>
            </a:endParaRPr>
          </a:p>
        </p:txBody>
      </p:sp>
      <p:graphicFrame>
        <p:nvGraphicFramePr>
          <p:cNvPr id="25" name="表格 24">
            <a:extLst>
              <a:ext uri="{FF2B5EF4-FFF2-40B4-BE49-F238E27FC236}">
                <a16:creationId xmlns:a16="http://schemas.microsoft.com/office/drawing/2014/main" id="{73AB473E-60F2-BB88-2E8A-C7836CDA65A9}"/>
              </a:ext>
            </a:extLst>
          </p:cNvPr>
          <p:cNvGraphicFramePr>
            <a:graphicFrameLocks noGrp="1"/>
          </p:cNvGraphicFramePr>
          <p:nvPr>
            <p:extLst>
              <p:ext uri="{D42A27DB-BD31-4B8C-83A1-F6EECF244321}">
                <p14:modId xmlns:p14="http://schemas.microsoft.com/office/powerpoint/2010/main" val="531887723"/>
              </p:ext>
            </p:extLst>
          </p:nvPr>
        </p:nvGraphicFramePr>
        <p:xfrm>
          <a:off x="4284665" y="2310685"/>
          <a:ext cx="4669011" cy="2080177"/>
        </p:xfrm>
        <a:graphic>
          <a:graphicData uri="http://schemas.openxmlformats.org/drawingml/2006/table">
            <a:tbl>
              <a:tblPr firstRow="1" firstCol="1" bandRow="1">
                <a:tableStyleId>{5C22544A-7EE6-4342-B048-85BDC9FD1C3A}</a:tableStyleId>
              </a:tblPr>
              <a:tblGrid>
                <a:gridCol w="2710480">
                  <a:extLst>
                    <a:ext uri="{9D8B030D-6E8A-4147-A177-3AD203B41FA5}">
                      <a16:colId xmlns:a16="http://schemas.microsoft.com/office/drawing/2014/main" val="3792431408"/>
                    </a:ext>
                  </a:extLst>
                </a:gridCol>
                <a:gridCol w="1224501">
                  <a:extLst>
                    <a:ext uri="{9D8B030D-6E8A-4147-A177-3AD203B41FA5}">
                      <a16:colId xmlns:a16="http://schemas.microsoft.com/office/drawing/2014/main" val="3747061422"/>
                    </a:ext>
                  </a:extLst>
                </a:gridCol>
                <a:gridCol w="734030">
                  <a:extLst>
                    <a:ext uri="{9D8B030D-6E8A-4147-A177-3AD203B41FA5}">
                      <a16:colId xmlns:a16="http://schemas.microsoft.com/office/drawing/2014/main" val="1791537335"/>
                    </a:ext>
                  </a:extLst>
                </a:gridCol>
              </a:tblGrid>
              <a:tr h="452136">
                <a:tc>
                  <a:txBody>
                    <a:bodyPr/>
                    <a:lstStyle/>
                    <a:p>
                      <a:pPr algn="ctr">
                        <a:lnSpc>
                          <a:spcPct val="150000"/>
                        </a:lnSpc>
                      </a:pP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估計值</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標準誤差</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Estimate (SE) </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值</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4222816851"/>
                  </a:ext>
                </a:extLst>
              </a:tr>
              <a:tr h="598471">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condition </a:t>
                      </a: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義工組 對比 對照組</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0.17 </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(0.05) </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0.072</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5833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時間固定效應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time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基線</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對比 </a:t>
                      </a:r>
                      <a:r>
                        <a:rPr lang="zh-TW" altLang="en-US" sz="1100" dirty="0">
                          <a:solidFill>
                            <a:schemeClr val="tx1"/>
                          </a:solidFill>
                          <a:latin typeface="Times" panose="02020603050405020304" pitchFamily="18" charset="0"/>
                          <a:ea typeface="標楷體" panose="03000509000000000000" pitchFamily="65" charset="-120"/>
                          <a:cs typeface="Times" panose="02020603050405020304" pitchFamily="18" charset="0"/>
                        </a:rPr>
                        <a:t>完成基線後第</a:t>
                      </a:r>
                      <a:r>
                        <a:rPr lang="zh-TW" altLang="en-US"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六</a:t>
                      </a:r>
                      <a:r>
                        <a:rPr lang="zh-CN" altLang="zh-HK"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個月</a:t>
                      </a:r>
                      <a:r>
                        <a:rPr lang="en-US" altLang="zh-CN"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(T2)</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0.22 </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(0.03)</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&lt;0.001</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446260">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組別時間交互效應</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dirty="0">
                          <a:solidFill>
                            <a:schemeClr val="tx1"/>
                          </a:solidFill>
                          <a:latin typeface="Times New Roman" panose="02020603050405020304" pitchFamily="18" charset="0"/>
                          <a:cs typeface="Times New Roman" panose="02020603050405020304" pitchFamily="18" charset="0"/>
                        </a:rPr>
                        <a:t>Condition x Time Interaction</a:t>
                      </a:r>
                      <a:endParaRPr lang="zh-TW" sz="1100" b="1"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dirty="0">
                          <a:latin typeface="Times New Roman" panose="02020603050405020304" pitchFamily="18" charset="0"/>
                          <a:cs typeface="Times New Roman" panose="02020603050405020304" pitchFamily="18" charset="0"/>
                        </a:rPr>
                        <a:t>– 0.19 </a:t>
                      </a:r>
                    </a:p>
                    <a:p>
                      <a:pPr algn="ctr">
                        <a:lnSpc>
                          <a:spcPct val="100000"/>
                        </a:lnSpc>
                      </a:pPr>
                      <a:r>
                        <a:rPr lang="en-GB" sz="1100" dirty="0">
                          <a:latin typeface="Times New Roman" panose="02020603050405020304" pitchFamily="18" charset="0"/>
                          <a:cs typeface="Times New Roman" panose="02020603050405020304" pitchFamily="18" charset="0"/>
                        </a:rPr>
                        <a:t>(0.05)</a:t>
                      </a:r>
                      <a:endParaRPr lang="zh-TW" sz="1100"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&lt;0.001</a:t>
                      </a:r>
                      <a:endParaRPr lang="zh-TW" altLang="en-US" sz="1100"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31" name="群組 30">
            <a:extLst>
              <a:ext uri="{FF2B5EF4-FFF2-40B4-BE49-F238E27FC236}">
                <a16:creationId xmlns:a16="http://schemas.microsoft.com/office/drawing/2014/main" id="{57A355B2-0153-A284-EB77-F241CD39D872}"/>
              </a:ext>
            </a:extLst>
          </p:cNvPr>
          <p:cNvGrpSpPr/>
          <p:nvPr/>
        </p:nvGrpSpPr>
        <p:grpSpPr>
          <a:xfrm>
            <a:off x="5945751" y="289085"/>
            <a:ext cx="3014441" cy="774396"/>
            <a:chOff x="6081776" y="227356"/>
            <a:chExt cx="3014441" cy="774396"/>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227356"/>
              <a:ext cx="3014441" cy="774396"/>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217801" y="352944"/>
              <a:ext cx="2818245" cy="523220"/>
            </a:xfrm>
            <a:prstGeom prst="rect">
              <a:avLst/>
            </a:prstGeom>
            <a:grpFill/>
          </p:spPr>
          <p:txBody>
            <a:bodyPr wrap="square">
              <a:spAutoFit/>
            </a:bodyPr>
            <a:lstStyle/>
            <a:p>
              <a:pPr algn="ctr" latinLnBrk="1"/>
              <a:r>
                <a:rPr lang="en-GB" altLang="zh-HK"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UCLA</a:t>
              </a:r>
              <a:r>
                <a:rPr lang="zh-HK"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孤獨量表</a:t>
              </a:r>
              <a:endParaRPr lang="en-US" altLang="zh-HK"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latinLnBrk="1"/>
              <a:r>
                <a:rPr lang="zh-TW" altLang="en-US" sz="14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越高分表示</a:t>
              </a:r>
              <a:r>
                <a:rPr lang="zh-TW" altLang="en-US" sz="1400" b="1" dirty="0">
                  <a:solidFill>
                    <a:srgbClr val="1783B0"/>
                  </a:solidFill>
                  <a:latin typeface="Times New Roman" panose="02020603050405020304" pitchFamily="18" charset="0"/>
                  <a:ea typeface="標楷體" panose="03000509000000000000" pitchFamily="65" charset="-120"/>
                  <a:cs typeface="Times New Roman" panose="02020603050405020304" pitchFamily="18" charset="0"/>
                </a:rPr>
                <a:t>孤獨情況越嚴重</a:t>
              </a:r>
              <a:endParaRPr lang="zh-HK"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p:txBody>
        </p:sp>
      </p:grpSp>
      <p:grpSp>
        <p:nvGrpSpPr>
          <p:cNvPr id="15" name="群組 14">
            <a:extLst>
              <a:ext uri="{FF2B5EF4-FFF2-40B4-BE49-F238E27FC236}">
                <a16:creationId xmlns:a16="http://schemas.microsoft.com/office/drawing/2014/main" id="{E7968A6E-39A8-C705-F42E-ED581F2E087C}"/>
              </a:ext>
            </a:extLst>
          </p:cNvPr>
          <p:cNvGrpSpPr/>
          <p:nvPr/>
        </p:nvGrpSpPr>
        <p:grpSpPr>
          <a:xfrm>
            <a:off x="35290" y="705640"/>
            <a:ext cx="1421944" cy="720000"/>
            <a:chOff x="12430" y="705640"/>
            <a:chExt cx="1421944" cy="720000"/>
          </a:xfrm>
        </p:grpSpPr>
        <p:sp>
          <p:nvSpPr>
            <p:cNvPr id="17" name="矩形: 圓角 16">
              <a:extLst>
                <a:ext uri="{FF2B5EF4-FFF2-40B4-BE49-F238E27FC236}">
                  <a16:creationId xmlns:a16="http://schemas.microsoft.com/office/drawing/2014/main" id="{DA8334E5-3091-45B1-065E-03C8561AA14E}"/>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8" name="圖片 17">
              <a:extLst>
                <a:ext uri="{FF2B5EF4-FFF2-40B4-BE49-F238E27FC236}">
                  <a16:creationId xmlns:a16="http://schemas.microsoft.com/office/drawing/2014/main" id="{0A508AB7-EDAE-4179-4A0B-B4D8D84CE5C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430" y="705640"/>
              <a:ext cx="720000" cy="720000"/>
            </a:xfrm>
            <a:prstGeom prst="rect">
              <a:avLst/>
            </a:prstGeom>
          </p:spPr>
        </p:pic>
        <p:sp>
          <p:nvSpPr>
            <p:cNvPr id="19" name="文字方塊 18">
              <a:extLst>
                <a:ext uri="{FF2B5EF4-FFF2-40B4-BE49-F238E27FC236}">
                  <a16:creationId xmlns:a16="http://schemas.microsoft.com/office/drawing/2014/main" id="{13183BDA-0656-35D1-1DB1-9A62A8D9DD81}"/>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義工</a:t>
              </a:r>
            </a:p>
          </p:txBody>
        </p:sp>
      </p:grpSp>
    </p:spTree>
    <p:extLst>
      <p:ext uri="{BB962C8B-B14F-4D97-AF65-F5344CB8AC3E}">
        <p14:creationId xmlns:p14="http://schemas.microsoft.com/office/powerpoint/2010/main" val="1940088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83807" y="1120140"/>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96C83C"/>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義工研究結果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社交關係</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11</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extLst>
              <p:ext uri="{D42A27DB-BD31-4B8C-83A1-F6EECF244321}">
                <p14:modId xmlns:p14="http://schemas.microsoft.com/office/powerpoint/2010/main" val="403618356"/>
              </p:ext>
            </p:extLst>
          </p:nvPr>
        </p:nvGraphicFramePr>
        <p:xfrm>
          <a:off x="183808" y="1988191"/>
          <a:ext cx="3681016" cy="2945845"/>
        </p:xfrm>
        <a:graphic>
          <a:graphicData uri="http://schemas.openxmlformats.org/drawingml/2006/chart">
            <c:chart xmlns:c="http://schemas.openxmlformats.org/drawingml/2006/chart" xmlns:r="http://schemas.openxmlformats.org/officeDocument/2006/relationships" r:id="rId3"/>
          </a:graphicData>
        </a:graphic>
      </p:graphicFrame>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375</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LSNS-6</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社交關係量表量度參加者的社交關係，於跟進評估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時，義工組比對照組有更多的社交參與</a:t>
            </a:r>
            <a:endParaRPr lang="en-GB" altLang="zh-TW" sz="1600" dirty="0">
              <a:latin typeface="Times New Roman" panose="02020603050405020304" pitchFamily="18" charset="0"/>
              <a:ea typeface="標楷體" panose="03000509000000000000" pitchFamily="65" charset="-120"/>
              <a:cs typeface="Times New Roman" panose="02020603050405020304" pitchFamily="18" charset="0"/>
            </a:endParaRPr>
          </a:p>
        </p:txBody>
      </p:sp>
      <p:grpSp>
        <p:nvGrpSpPr>
          <p:cNvPr id="31" name="群組 30">
            <a:extLst>
              <a:ext uri="{FF2B5EF4-FFF2-40B4-BE49-F238E27FC236}">
                <a16:creationId xmlns:a16="http://schemas.microsoft.com/office/drawing/2014/main" id="{57A355B2-0153-A284-EB77-F241CD39D872}"/>
              </a:ext>
            </a:extLst>
          </p:cNvPr>
          <p:cNvGrpSpPr/>
          <p:nvPr/>
        </p:nvGrpSpPr>
        <p:grpSpPr>
          <a:xfrm>
            <a:off x="5945751" y="289085"/>
            <a:ext cx="3014441" cy="774396"/>
            <a:chOff x="6081776" y="227356"/>
            <a:chExt cx="3014441" cy="774396"/>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227356"/>
              <a:ext cx="3014441" cy="774396"/>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217801" y="352944"/>
              <a:ext cx="2818245" cy="565348"/>
            </a:xfrm>
            <a:prstGeom prst="rect">
              <a:avLst/>
            </a:prstGeom>
            <a:grpFill/>
          </p:spPr>
          <p:txBody>
            <a:bodyPr wrap="square">
              <a:spAutoFit/>
            </a:bodyPr>
            <a:lstStyle/>
            <a:p>
              <a:pPr marL="108000" algn="ctr" fontAlgn="t"/>
              <a:r>
                <a:rPr lang="zh-TW" altLang="en-US" sz="1400" b="1" kern="12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社交關係量表</a:t>
              </a:r>
              <a:r>
                <a:rPr lang="en-US" altLang="zh-HK" sz="1400" b="1" kern="12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(LSNS-6)</a:t>
              </a:r>
              <a:endParaRPr lang="en-US" altLang="zh-TW" sz="1400" b="1" kern="12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a:lnSpc>
                  <a:spcPct val="125000"/>
                </a:lnSpc>
                <a:spcBef>
                  <a:spcPts val="50"/>
                </a:spcBef>
                <a:spcAft>
                  <a:spcPts val="50"/>
                </a:spcAft>
                <a:tabLst>
                  <a:tab pos="304800" algn="l"/>
                </a:tabLst>
              </a:pPr>
              <a:r>
                <a:rPr lang="zh-TW" altLang="en-US" sz="14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越高分表示</a:t>
              </a:r>
              <a:r>
                <a:rPr lang="zh-TW" altLang="en-US" sz="1400" b="1" dirty="0">
                  <a:solidFill>
                    <a:srgbClr val="1783B0"/>
                  </a:solidFill>
                  <a:latin typeface="Times New Roman" panose="02020603050405020304" pitchFamily="18" charset="0"/>
                  <a:ea typeface="標楷體" panose="03000509000000000000" pitchFamily="65" charset="-120"/>
                  <a:cs typeface="Times New Roman" panose="02020603050405020304" pitchFamily="18" charset="0"/>
                </a:rPr>
                <a:t>越多社交參與</a:t>
              </a:r>
              <a:endParaRPr lang="zh-TW" altLang="zh-HK" sz="1400" b="1" dirty="0">
                <a:solidFill>
                  <a:srgbClr val="1783B0"/>
                </a:solidFill>
                <a:latin typeface="Times New Roman" panose="02020603050405020304" pitchFamily="18" charset="0"/>
                <a:ea typeface="標楷體" panose="03000509000000000000" pitchFamily="65" charset="-120"/>
                <a:cs typeface="Times New Roman" panose="02020603050405020304" pitchFamily="18" charset="0"/>
              </a:endParaRPr>
            </a:p>
          </p:txBody>
        </p:sp>
      </p:grpSp>
      <p:graphicFrame>
        <p:nvGraphicFramePr>
          <p:cNvPr id="20" name="表格 19">
            <a:extLst>
              <a:ext uri="{FF2B5EF4-FFF2-40B4-BE49-F238E27FC236}">
                <a16:creationId xmlns:a16="http://schemas.microsoft.com/office/drawing/2014/main" id="{71223668-A558-8A8F-CA98-153EBD237E43}"/>
              </a:ext>
            </a:extLst>
          </p:cNvPr>
          <p:cNvGraphicFramePr>
            <a:graphicFrameLocks noGrp="1"/>
          </p:cNvGraphicFramePr>
          <p:nvPr/>
        </p:nvGraphicFramePr>
        <p:xfrm>
          <a:off x="4231010" y="2755896"/>
          <a:ext cx="4669011" cy="2101037"/>
        </p:xfrm>
        <a:graphic>
          <a:graphicData uri="http://schemas.openxmlformats.org/drawingml/2006/table">
            <a:tbl>
              <a:tblPr firstRow="1" firstCol="1" bandRow="1">
                <a:tableStyleId>{5C22544A-7EE6-4342-B048-85BDC9FD1C3A}</a:tableStyleId>
              </a:tblPr>
              <a:tblGrid>
                <a:gridCol w="2710480">
                  <a:extLst>
                    <a:ext uri="{9D8B030D-6E8A-4147-A177-3AD203B41FA5}">
                      <a16:colId xmlns:a16="http://schemas.microsoft.com/office/drawing/2014/main" val="3792431408"/>
                    </a:ext>
                  </a:extLst>
                </a:gridCol>
                <a:gridCol w="1224501">
                  <a:extLst>
                    <a:ext uri="{9D8B030D-6E8A-4147-A177-3AD203B41FA5}">
                      <a16:colId xmlns:a16="http://schemas.microsoft.com/office/drawing/2014/main" val="3747061422"/>
                    </a:ext>
                  </a:extLst>
                </a:gridCol>
                <a:gridCol w="734030">
                  <a:extLst>
                    <a:ext uri="{9D8B030D-6E8A-4147-A177-3AD203B41FA5}">
                      <a16:colId xmlns:a16="http://schemas.microsoft.com/office/drawing/2014/main" val="1791537335"/>
                    </a:ext>
                  </a:extLst>
                </a:gridCol>
              </a:tblGrid>
              <a:tr h="472996">
                <a:tc>
                  <a:txBody>
                    <a:bodyPr/>
                    <a:lstStyle/>
                    <a:p>
                      <a:pPr algn="ctr">
                        <a:lnSpc>
                          <a:spcPct val="150000"/>
                        </a:lnSpc>
                      </a:pP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估計值</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標準誤差</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Estimate (SE) </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值</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4222816851"/>
                  </a:ext>
                </a:extLst>
              </a:tr>
              <a:tr h="598471">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condition </a:t>
                      </a: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義工組 對比 對照組</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-1.91 </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(0.59) </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0.023</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5833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時間固定效應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time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基線</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對比 </a:t>
                      </a:r>
                      <a:r>
                        <a:rPr lang="zh-TW" altLang="en-US" sz="1100" dirty="0">
                          <a:solidFill>
                            <a:schemeClr val="tx1"/>
                          </a:solidFill>
                          <a:latin typeface="Times" panose="02020603050405020304" pitchFamily="18" charset="0"/>
                          <a:ea typeface="標楷體" panose="03000509000000000000" pitchFamily="65" charset="-120"/>
                          <a:cs typeface="Times" panose="02020603050405020304" pitchFamily="18" charset="0"/>
                        </a:rPr>
                        <a:t>完成基線後第</a:t>
                      </a:r>
                      <a:r>
                        <a:rPr lang="zh-TW" altLang="en-US"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六</a:t>
                      </a:r>
                      <a:r>
                        <a:rPr lang="zh-CN" altLang="zh-HK"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個月</a:t>
                      </a:r>
                      <a:r>
                        <a:rPr lang="en-US" altLang="zh-CN"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(T2)</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-1.45 </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(0.41)</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0.017</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446260">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組別時間交互效應</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dirty="0">
                          <a:solidFill>
                            <a:schemeClr val="tx1"/>
                          </a:solidFill>
                          <a:latin typeface="Times New Roman" panose="02020603050405020304" pitchFamily="18" charset="0"/>
                          <a:cs typeface="Times New Roman" panose="02020603050405020304" pitchFamily="18" charset="0"/>
                        </a:rPr>
                        <a:t>Condition x Time Interaction</a:t>
                      </a:r>
                      <a:endParaRPr lang="zh-TW" sz="1100" b="1"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dirty="0">
                          <a:latin typeface="Times New Roman" panose="02020603050405020304" pitchFamily="18" charset="0"/>
                          <a:cs typeface="Times New Roman" panose="02020603050405020304" pitchFamily="18" charset="0"/>
                        </a:rPr>
                        <a:t>1.55</a:t>
                      </a:r>
                    </a:p>
                    <a:p>
                      <a:pPr algn="ctr">
                        <a:lnSpc>
                          <a:spcPct val="100000"/>
                        </a:lnSpc>
                      </a:pPr>
                      <a:r>
                        <a:rPr lang="en-GB" sz="1100" dirty="0">
                          <a:latin typeface="Times New Roman" panose="02020603050405020304" pitchFamily="18" charset="0"/>
                          <a:cs typeface="Times New Roman" panose="02020603050405020304" pitchFamily="18" charset="0"/>
                        </a:rPr>
                        <a:t>(0.56)</a:t>
                      </a:r>
                      <a:endParaRPr lang="zh-TW" sz="1100"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0.006</a:t>
                      </a:r>
                      <a:endParaRPr lang="zh-TW" altLang="en-US" sz="1100"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15" name="群組 14">
            <a:extLst>
              <a:ext uri="{FF2B5EF4-FFF2-40B4-BE49-F238E27FC236}">
                <a16:creationId xmlns:a16="http://schemas.microsoft.com/office/drawing/2014/main" id="{1A97AE5B-860F-F2F1-26AE-4D0E762B0CAF}"/>
              </a:ext>
            </a:extLst>
          </p:cNvPr>
          <p:cNvGrpSpPr/>
          <p:nvPr/>
        </p:nvGrpSpPr>
        <p:grpSpPr>
          <a:xfrm>
            <a:off x="35290" y="705640"/>
            <a:ext cx="1421944" cy="720000"/>
            <a:chOff x="12430" y="705640"/>
            <a:chExt cx="1421944" cy="720000"/>
          </a:xfrm>
        </p:grpSpPr>
        <p:sp>
          <p:nvSpPr>
            <p:cNvPr id="17" name="矩形: 圓角 16">
              <a:extLst>
                <a:ext uri="{FF2B5EF4-FFF2-40B4-BE49-F238E27FC236}">
                  <a16:creationId xmlns:a16="http://schemas.microsoft.com/office/drawing/2014/main" id="{7A9EE0A1-5703-E440-71F2-8BE05370D7DD}"/>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8" name="圖片 17">
              <a:extLst>
                <a:ext uri="{FF2B5EF4-FFF2-40B4-BE49-F238E27FC236}">
                  <a16:creationId xmlns:a16="http://schemas.microsoft.com/office/drawing/2014/main" id="{E4BCF3A3-B9B1-0813-5A15-6B439E4A2230}"/>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430" y="705640"/>
              <a:ext cx="720000" cy="720000"/>
            </a:xfrm>
            <a:prstGeom prst="rect">
              <a:avLst/>
            </a:prstGeom>
          </p:spPr>
        </p:pic>
        <p:sp>
          <p:nvSpPr>
            <p:cNvPr id="19" name="文字方塊 18">
              <a:extLst>
                <a:ext uri="{FF2B5EF4-FFF2-40B4-BE49-F238E27FC236}">
                  <a16:creationId xmlns:a16="http://schemas.microsoft.com/office/drawing/2014/main" id="{02AA2326-237A-AF28-54CB-0D730620A6C2}"/>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義工</a:t>
              </a:r>
            </a:p>
          </p:txBody>
        </p:sp>
      </p:grpSp>
    </p:spTree>
    <p:extLst>
      <p:ext uri="{BB962C8B-B14F-4D97-AF65-F5344CB8AC3E}">
        <p14:creationId xmlns:p14="http://schemas.microsoft.com/office/powerpoint/2010/main" val="4219901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83807" y="1120140"/>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96C83C"/>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義工研究結果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社會支持</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a:solidFill>
            <a:srgbClr val="96C83C"/>
          </a:solidFill>
        </p:spPr>
        <p:txBody>
          <a:bodyPr/>
          <a:lstStyle/>
          <a:p>
            <a:pPr algn="ctr"/>
            <a:fld id="{8DA30472-5972-4CC7-866C-2D075E67EE51}" type="slidenum">
              <a:rPr lang="zh-CN" altLang="en-US" sz="2800" smtClean="0">
                <a:latin typeface="+mn-lt"/>
              </a:rPr>
              <a:pPr algn="ctr"/>
              <a:t>12</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extLst>
              <p:ext uri="{D42A27DB-BD31-4B8C-83A1-F6EECF244321}">
                <p14:modId xmlns:p14="http://schemas.microsoft.com/office/powerpoint/2010/main" val="4036429702"/>
              </p:ext>
            </p:extLst>
          </p:nvPr>
        </p:nvGraphicFramePr>
        <p:xfrm>
          <a:off x="183808" y="1963024"/>
          <a:ext cx="3681016" cy="2971012"/>
        </p:xfrm>
        <a:graphic>
          <a:graphicData uri="http://schemas.openxmlformats.org/drawingml/2006/chart">
            <c:chart xmlns:c="http://schemas.openxmlformats.org/drawingml/2006/chart" xmlns:r="http://schemas.openxmlformats.org/officeDocument/2006/relationships" r:id="rId3"/>
          </a:graphicData>
        </a:graphic>
      </p:graphicFrame>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375</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MSPSS</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社會支持量表量度參加者的社會支持，於跟進評估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時，義工組比對照組獲得更高的社會支持度</a:t>
            </a:r>
            <a:endParaRPr lang="en-GB" altLang="zh-TW" sz="1600" dirty="0">
              <a:latin typeface="Times New Roman" panose="02020603050405020304" pitchFamily="18" charset="0"/>
              <a:ea typeface="標楷體" panose="03000509000000000000" pitchFamily="65" charset="-120"/>
              <a:cs typeface="Times New Roman" panose="02020603050405020304" pitchFamily="18" charset="0"/>
            </a:endParaRPr>
          </a:p>
        </p:txBody>
      </p:sp>
      <p:grpSp>
        <p:nvGrpSpPr>
          <p:cNvPr id="31" name="群組 30">
            <a:extLst>
              <a:ext uri="{FF2B5EF4-FFF2-40B4-BE49-F238E27FC236}">
                <a16:creationId xmlns:a16="http://schemas.microsoft.com/office/drawing/2014/main" id="{57A355B2-0153-A284-EB77-F241CD39D872}"/>
              </a:ext>
            </a:extLst>
          </p:cNvPr>
          <p:cNvGrpSpPr/>
          <p:nvPr/>
        </p:nvGrpSpPr>
        <p:grpSpPr>
          <a:xfrm>
            <a:off x="5945751" y="289085"/>
            <a:ext cx="3014441" cy="774396"/>
            <a:chOff x="6081776" y="227356"/>
            <a:chExt cx="3014441" cy="774396"/>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227356"/>
              <a:ext cx="3014441" cy="774396"/>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217801" y="352944"/>
              <a:ext cx="2818245" cy="565348"/>
            </a:xfrm>
            <a:prstGeom prst="rect">
              <a:avLst/>
            </a:prstGeom>
            <a:grpFill/>
          </p:spPr>
          <p:txBody>
            <a:bodyPr wrap="square">
              <a:spAutoFit/>
            </a:bodyPr>
            <a:lstStyle/>
            <a:p>
              <a:pPr marL="108000" algn="ctr" fontAlgn="t"/>
              <a:r>
                <a:rPr lang="zh-TW" altLang="en-US" sz="1400" b="1" kern="12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社會支持量表</a:t>
              </a:r>
              <a:r>
                <a:rPr lang="en-US" altLang="zh-HK" sz="1400" b="1" kern="12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(MSPSS)</a:t>
              </a:r>
              <a:endParaRPr lang="en-US" altLang="zh-TW" sz="1400" b="1" kern="12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a:lnSpc>
                  <a:spcPct val="125000"/>
                </a:lnSpc>
                <a:spcBef>
                  <a:spcPts val="50"/>
                </a:spcBef>
                <a:spcAft>
                  <a:spcPts val="50"/>
                </a:spcAft>
                <a:tabLst>
                  <a:tab pos="304800" algn="l"/>
                </a:tabLst>
              </a:pPr>
              <a:r>
                <a:rPr lang="zh-TW" altLang="en-US" sz="14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越高分表示</a:t>
              </a:r>
              <a:r>
                <a:rPr lang="zh-TW" altLang="en-US" sz="1400" b="1" dirty="0">
                  <a:solidFill>
                    <a:srgbClr val="1783B0"/>
                  </a:solidFill>
                  <a:latin typeface="Times New Roman" panose="02020603050405020304" pitchFamily="18" charset="0"/>
                  <a:ea typeface="標楷體" panose="03000509000000000000" pitchFamily="65" charset="-120"/>
                  <a:cs typeface="Times New Roman" panose="02020603050405020304" pitchFamily="18" charset="0"/>
                </a:rPr>
                <a:t>社會支持度越高</a:t>
              </a:r>
              <a:endParaRPr lang="zh-HK" altLang="en-US" sz="1400" b="1" dirty="0">
                <a:solidFill>
                  <a:srgbClr val="1783B0"/>
                </a:solidFill>
                <a:latin typeface="Times New Roman" panose="02020603050405020304" pitchFamily="18" charset="0"/>
                <a:ea typeface="標楷體" panose="03000509000000000000" pitchFamily="65" charset="-120"/>
                <a:cs typeface="Times New Roman" panose="02020603050405020304" pitchFamily="18" charset="0"/>
              </a:endParaRPr>
            </a:p>
          </p:txBody>
        </p:sp>
      </p:grpSp>
      <p:graphicFrame>
        <p:nvGraphicFramePr>
          <p:cNvPr id="18" name="表格 17">
            <a:extLst>
              <a:ext uri="{FF2B5EF4-FFF2-40B4-BE49-F238E27FC236}">
                <a16:creationId xmlns:a16="http://schemas.microsoft.com/office/drawing/2014/main" id="{42CE5ED7-8EB4-099C-380D-428A80A04EC9}"/>
              </a:ext>
            </a:extLst>
          </p:cNvPr>
          <p:cNvGraphicFramePr>
            <a:graphicFrameLocks noGrp="1"/>
          </p:cNvGraphicFramePr>
          <p:nvPr/>
        </p:nvGraphicFramePr>
        <p:xfrm>
          <a:off x="4231010" y="2755896"/>
          <a:ext cx="4669011" cy="2101037"/>
        </p:xfrm>
        <a:graphic>
          <a:graphicData uri="http://schemas.openxmlformats.org/drawingml/2006/table">
            <a:tbl>
              <a:tblPr firstRow="1" firstCol="1" bandRow="1">
                <a:tableStyleId>{5C22544A-7EE6-4342-B048-85BDC9FD1C3A}</a:tableStyleId>
              </a:tblPr>
              <a:tblGrid>
                <a:gridCol w="2710480">
                  <a:extLst>
                    <a:ext uri="{9D8B030D-6E8A-4147-A177-3AD203B41FA5}">
                      <a16:colId xmlns:a16="http://schemas.microsoft.com/office/drawing/2014/main" val="3792431408"/>
                    </a:ext>
                  </a:extLst>
                </a:gridCol>
                <a:gridCol w="1224501">
                  <a:extLst>
                    <a:ext uri="{9D8B030D-6E8A-4147-A177-3AD203B41FA5}">
                      <a16:colId xmlns:a16="http://schemas.microsoft.com/office/drawing/2014/main" val="3747061422"/>
                    </a:ext>
                  </a:extLst>
                </a:gridCol>
                <a:gridCol w="734030">
                  <a:extLst>
                    <a:ext uri="{9D8B030D-6E8A-4147-A177-3AD203B41FA5}">
                      <a16:colId xmlns:a16="http://schemas.microsoft.com/office/drawing/2014/main" val="1791537335"/>
                    </a:ext>
                  </a:extLst>
                </a:gridCol>
              </a:tblGrid>
              <a:tr h="472996">
                <a:tc>
                  <a:txBody>
                    <a:bodyPr/>
                    <a:lstStyle/>
                    <a:p>
                      <a:pPr algn="ctr">
                        <a:lnSpc>
                          <a:spcPct val="150000"/>
                        </a:lnSpc>
                      </a:pP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估計值</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標準誤差</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Estimate (SE) </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值</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4222816851"/>
                  </a:ext>
                </a:extLst>
              </a:tr>
              <a:tr h="598471">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condition </a:t>
                      </a: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義工組 對比 對照組</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-0.29</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(0.12) </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0.052</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5833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時間固定效應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time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基線</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對比 </a:t>
                      </a:r>
                      <a:r>
                        <a:rPr lang="zh-TW" altLang="en-US" sz="1100" dirty="0">
                          <a:solidFill>
                            <a:schemeClr val="tx1"/>
                          </a:solidFill>
                          <a:latin typeface="Times" panose="02020603050405020304" pitchFamily="18" charset="0"/>
                          <a:ea typeface="標楷體" panose="03000509000000000000" pitchFamily="65" charset="-120"/>
                          <a:cs typeface="Times" panose="02020603050405020304" pitchFamily="18" charset="0"/>
                        </a:rPr>
                        <a:t>完成基線後第</a:t>
                      </a:r>
                      <a:r>
                        <a:rPr lang="zh-TW" altLang="en-US"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六</a:t>
                      </a:r>
                      <a:r>
                        <a:rPr lang="zh-CN" altLang="zh-HK"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個月</a:t>
                      </a:r>
                      <a:r>
                        <a:rPr lang="en-US" altLang="zh-CN"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(T2)</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-0.23</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(0.08)</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0.006</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446260">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組別時間交互效應</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dirty="0">
                          <a:solidFill>
                            <a:schemeClr val="tx1"/>
                          </a:solidFill>
                          <a:latin typeface="Times New Roman" panose="02020603050405020304" pitchFamily="18" charset="0"/>
                          <a:cs typeface="Times New Roman" panose="02020603050405020304" pitchFamily="18" charset="0"/>
                        </a:rPr>
                        <a:t>Condition x Time Interaction</a:t>
                      </a:r>
                      <a:endParaRPr lang="zh-TW" sz="1100" b="1"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dirty="0">
                          <a:latin typeface="Times New Roman" panose="02020603050405020304" pitchFamily="18" charset="0"/>
                          <a:cs typeface="Times New Roman" panose="02020603050405020304" pitchFamily="18" charset="0"/>
                        </a:rPr>
                        <a:t>0.17</a:t>
                      </a:r>
                    </a:p>
                    <a:p>
                      <a:pPr algn="ctr">
                        <a:lnSpc>
                          <a:spcPct val="100000"/>
                        </a:lnSpc>
                      </a:pPr>
                      <a:r>
                        <a:rPr lang="en-GB" sz="1100" dirty="0">
                          <a:latin typeface="Times New Roman" panose="02020603050405020304" pitchFamily="18" charset="0"/>
                          <a:cs typeface="Times New Roman" panose="02020603050405020304" pitchFamily="18" charset="0"/>
                        </a:rPr>
                        <a:t>(0.10)</a:t>
                      </a:r>
                      <a:endParaRPr lang="zh-TW" sz="1100"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0.113</a:t>
                      </a:r>
                      <a:endParaRPr lang="zh-TW" altLang="en-US" sz="1100"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15" name="群組 14">
            <a:extLst>
              <a:ext uri="{FF2B5EF4-FFF2-40B4-BE49-F238E27FC236}">
                <a16:creationId xmlns:a16="http://schemas.microsoft.com/office/drawing/2014/main" id="{FB17F58B-9C04-CEA0-7183-A67C8BBE3C34}"/>
              </a:ext>
            </a:extLst>
          </p:cNvPr>
          <p:cNvGrpSpPr/>
          <p:nvPr/>
        </p:nvGrpSpPr>
        <p:grpSpPr>
          <a:xfrm>
            <a:off x="35290" y="705640"/>
            <a:ext cx="1421944" cy="720000"/>
            <a:chOff x="12430" y="705640"/>
            <a:chExt cx="1421944" cy="720000"/>
          </a:xfrm>
        </p:grpSpPr>
        <p:sp>
          <p:nvSpPr>
            <p:cNvPr id="17" name="矩形: 圓角 16">
              <a:extLst>
                <a:ext uri="{FF2B5EF4-FFF2-40B4-BE49-F238E27FC236}">
                  <a16:creationId xmlns:a16="http://schemas.microsoft.com/office/drawing/2014/main" id="{477C5D52-03DE-E390-BF1F-7F2E9D6A0768}"/>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9" name="圖片 18">
              <a:extLst>
                <a:ext uri="{FF2B5EF4-FFF2-40B4-BE49-F238E27FC236}">
                  <a16:creationId xmlns:a16="http://schemas.microsoft.com/office/drawing/2014/main" id="{0B67BFD5-D877-6C63-C2A5-352BD7E1CC9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430" y="705640"/>
              <a:ext cx="720000" cy="720000"/>
            </a:xfrm>
            <a:prstGeom prst="rect">
              <a:avLst/>
            </a:prstGeom>
          </p:spPr>
        </p:pic>
        <p:sp>
          <p:nvSpPr>
            <p:cNvPr id="20" name="文字方塊 19">
              <a:extLst>
                <a:ext uri="{FF2B5EF4-FFF2-40B4-BE49-F238E27FC236}">
                  <a16:creationId xmlns:a16="http://schemas.microsoft.com/office/drawing/2014/main" id="{31623A90-3332-66AA-8F8C-90B588EA12D2}"/>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義工</a:t>
              </a:r>
            </a:p>
          </p:txBody>
        </p:sp>
      </p:grpSp>
    </p:spTree>
    <p:extLst>
      <p:ext uri="{BB962C8B-B14F-4D97-AF65-F5344CB8AC3E}">
        <p14:creationId xmlns:p14="http://schemas.microsoft.com/office/powerpoint/2010/main" val="228160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83807" y="1120140"/>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96C83C"/>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義工研究結果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心理壓力</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13</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extLst>
              <p:ext uri="{D42A27DB-BD31-4B8C-83A1-F6EECF244321}">
                <p14:modId xmlns:p14="http://schemas.microsoft.com/office/powerpoint/2010/main" val="1896627777"/>
              </p:ext>
            </p:extLst>
          </p:nvPr>
        </p:nvGraphicFramePr>
        <p:xfrm>
          <a:off x="183808" y="2013358"/>
          <a:ext cx="3681016" cy="2920678"/>
        </p:xfrm>
        <a:graphic>
          <a:graphicData uri="http://schemas.openxmlformats.org/drawingml/2006/chart">
            <c:chart xmlns:c="http://schemas.openxmlformats.org/drawingml/2006/chart" xmlns:r="http://schemas.openxmlformats.org/officeDocument/2006/relationships" r:id="rId3"/>
          </a:graphicData>
        </a:graphic>
      </p:graphicFrame>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375</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PSS</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心理壓力量表量度參加者的心理壓力，於跟進評估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時，義工組比對照組減少了心理壓力</a:t>
            </a:r>
            <a:endParaRPr lang="en-GB" altLang="zh-TW" sz="1600" dirty="0">
              <a:latin typeface="Times New Roman" panose="02020603050405020304" pitchFamily="18" charset="0"/>
              <a:ea typeface="標楷體" panose="03000509000000000000" pitchFamily="65" charset="-120"/>
              <a:cs typeface="Times New Roman" panose="02020603050405020304" pitchFamily="18" charset="0"/>
            </a:endParaRPr>
          </a:p>
        </p:txBody>
      </p:sp>
      <p:grpSp>
        <p:nvGrpSpPr>
          <p:cNvPr id="31" name="群組 30">
            <a:extLst>
              <a:ext uri="{FF2B5EF4-FFF2-40B4-BE49-F238E27FC236}">
                <a16:creationId xmlns:a16="http://schemas.microsoft.com/office/drawing/2014/main" id="{57A355B2-0153-A284-EB77-F241CD39D872}"/>
              </a:ext>
            </a:extLst>
          </p:cNvPr>
          <p:cNvGrpSpPr/>
          <p:nvPr/>
        </p:nvGrpSpPr>
        <p:grpSpPr>
          <a:xfrm>
            <a:off x="5945751" y="289085"/>
            <a:ext cx="3014441" cy="774396"/>
            <a:chOff x="6081776" y="227356"/>
            <a:chExt cx="3014441" cy="774396"/>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227356"/>
              <a:ext cx="3014441" cy="774396"/>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217801" y="352944"/>
              <a:ext cx="2818245" cy="523220"/>
            </a:xfrm>
            <a:prstGeom prst="rect">
              <a:avLst/>
            </a:prstGeom>
            <a:grpFill/>
          </p:spPr>
          <p:txBody>
            <a:bodyPr wrap="square">
              <a:spAutoFit/>
            </a:bodyPr>
            <a:lstStyle/>
            <a:p>
              <a:pPr algn="ctr" latinLnBrk="1"/>
              <a:r>
                <a:rPr lang="zh-HK" altLang="en-US" sz="1400" b="1" dirty="0">
                  <a:solidFill>
                    <a:srgbClr val="002060"/>
                  </a:solidFill>
                  <a:latin typeface="標楷體" panose="03000509000000000000" pitchFamily="65" charset="-120"/>
                  <a:ea typeface="標楷體" panose="03000509000000000000" pitchFamily="65" charset="-120"/>
                </a:rPr>
                <a:t>心理壓力量表 </a:t>
              </a:r>
              <a:r>
                <a:rPr lang="en-GB" altLang="zh-HK"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(PSS)</a:t>
              </a:r>
            </a:p>
            <a:p>
              <a:pPr algn="ctr" latinLnBrk="1"/>
              <a:r>
                <a:rPr lang="zh-TW" altLang="en-US" sz="1400" dirty="0">
                  <a:latin typeface="Times New Roman" panose="02020603050405020304" pitchFamily="18" charset="0"/>
                  <a:ea typeface="標楷體" panose="03000509000000000000" pitchFamily="65" charset="-120"/>
                  <a:cs typeface="Times New Roman" panose="02020603050405020304" pitchFamily="18" charset="0"/>
                </a:rPr>
                <a:t>越高分表示</a:t>
              </a:r>
              <a:r>
                <a:rPr lang="zh-TW" altLang="en-US" sz="1400" b="1" dirty="0">
                  <a:solidFill>
                    <a:srgbClr val="1783B0"/>
                  </a:solidFill>
                  <a:latin typeface="Times New Roman" panose="02020603050405020304" pitchFamily="18" charset="0"/>
                  <a:ea typeface="標楷體" panose="03000509000000000000" pitchFamily="65" charset="-120"/>
                  <a:cs typeface="Times New Roman" panose="02020603050405020304" pitchFamily="18" charset="0"/>
                </a:rPr>
                <a:t>壓力越大</a:t>
              </a:r>
              <a:endParaRPr lang="en-US" altLang="zh-HK"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p:txBody>
        </p:sp>
      </p:grpSp>
      <p:graphicFrame>
        <p:nvGraphicFramePr>
          <p:cNvPr id="15" name="表格 14">
            <a:extLst>
              <a:ext uri="{FF2B5EF4-FFF2-40B4-BE49-F238E27FC236}">
                <a16:creationId xmlns:a16="http://schemas.microsoft.com/office/drawing/2014/main" id="{F8C3CED1-C043-6415-BF20-C0C5E3601B0D}"/>
              </a:ext>
            </a:extLst>
          </p:cNvPr>
          <p:cNvGraphicFramePr>
            <a:graphicFrameLocks noGrp="1"/>
          </p:cNvGraphicFramePr>
          <p:nvPr/>
        </p:nvGraphicFramePr>
        <p:xfrm>
          <a:off x="4231010" y="2755896"/>
          <a:ext cx="4669011" cy="2101037"/>
        </p:xfrm>
        <a:graphic>
          <a:graphicData uri="http://schemas.openxmlformats.org/drawingml/2006/table">
            <a:tbl>
              <a:tblPr firstRow="1" firstCol="1" bandRow="1">
                <a:tableStyleId>{5C22544A-7EE6-4342-B048-85BDC9FD1C3A}</a:tableStyleId>
              </a:tblPr>
              <a:tblGrid>
                <a:gridCol w="2710480">
                  <a:extLst>
                    <a:ext uri="{9D8B030D-6E8A-4147-A177-3AD203B41FA5}">
                      <a16:colId xmlns:a16="http://schemas.microsoft.com/office/drawing/2014/main" val="3792431408"/>
                    </a:ext>
                  </a:extLst>
                </a:gridCol>
                <a:gridCol w="1224501">
                  <a:extLst>
                    <a:ext uri="{9D8B030D-6E8A-4147-A177-3AD203B41FA5}">
                      <a16:colId xmlns:a16="http://schemas.microsoft.com/office/drawing/2014/main" val="3747061422"/>
                    </a:ext>
                  </a:extLst>
                </a:gridCol>
                <a:gridCol w="734030">
                  <a:extLst>
                    <a:ext uri="{9D8B030D-6E8A-4147-A177-3AD203B41FA5}">
                      <a16:colId xmlns:a16="http://schemas.microsoft.com/office/drawing/2014/main" val="1791537335"/>
                    </a:ext>
                  </a:extLst>
                </a:gridCol>
              </a:tblGrid>
              <a:tr h="472996">
                <a:tc>
                  <a:txBody>
                    <a:bodyPr/>
                    <a:lstStyle/>
                    <a:p>
                      <a:pPr algn="ctr">
                        <a:lnSpc>
                          <a:spcPct val="150000"/>
                        </a:lnSpc>
                      </a:pP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估計值</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標準誤差</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Estimate (SE) </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值</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4222816851"/>
                  </a:ext>
                </a:extLst>
              </a:tr>
              <a:tr h="598471">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condition </a:t>
                      </a: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義工組 對比 對照組</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0.27</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(0.06) </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0.004</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5833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時間固定效應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time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基線</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對比 </a:t>
                      </a:r>
                      <a:r>
                        <a:rPr lang="zh-TW" altLang="en-US" sz="1100" dirty="0">
                          <a:solidFill>
                            <a:schemeClr val="tx1"/>
                          </a:solidFill>
                          <a:latin typeface="Times" panose="02020603050405020304" pitchFamily="18" charset="0"/>
                          <a:ea typeface="標楷體" panose="03000509000000000000" pitchFamily="65" charset="-120"/>
                          <a:cs typeface="Times" panose="02020603050405020304" pitchFamily="18" charset="0"/>
                        </a:rPr>
                        <a:t>完成基線後第</a:t>
                      </a:r>
                      <a:r>
                        <a:rPr lang="zh-TW" altLang="en-US"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六</a:t>
                      </a:r>
                      <a:r>
                        <a:rPr lang="zh-CN" altLang="zh-HK"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個月</a:t>
                      </a:r>
                      <a:r>
                        <a:rPr lang="en-US" altLang="zh-CN"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(T2)</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0.25</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(0.04)</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&lt;0.001</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446260">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組別時間交互效應</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dirty="0">
                          <a:solidFill>
                            <a:schemeClr val="tx1"/>
                          </a:solidFill>
                          <a:latin typeface="Times New Roman" panose="02020603050405020304" pitchFamily="18" charset="0"/>
                          <a:cs typeface="Times New Roman" panose="02020603050405020304" pitchFamily="18" charset="0"/>
                        </a:rPr>
                        <a:t>Condition x Time Interaction</a:t>
                      </a:r>
                      <a:endParaRPr lang="zh-TW" sz="1100" b="1"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dirty="0">
                          <a:latin typeface="Times New Roman" panose="02020603050405020304" pitchFamily="18" charset="0"/>
                          <a:cs typeface="Times New Roman" panose="02020603050405020304" pitchFamily="18" charset="0"/>
                        </a:rPr>
                        <a:t>-0.24</a:t>
                      </a:r>
                    </a:p>
                    <a:p>
                      <a:pPr algn="ctr">
                        <a:lnSpc>
                          <a:spcPct val="100000"/>
                        </a:lnSpc>
                      </a:pPr>
                      <a:r>
                        <a:rPr lang="en-GB" sz="1100" dirty="0">
                          <a:latin typeface="Times New Roman" panose="02020603050405020304" pitchFamily="18" charset="0"/>
                          <a:cs typeface="Times New Roman" panose="02020603050405020304" pitchFamily="18" charset="0"/>
                        </a:rPr>
                        <a:t>(0.05)</a:t>
                      </a:r>
                      <a:endParaRPr lang="zh-TW" sz="1100"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&lt;0.001</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17" name="群組 16">
            <a:extLst>
              <a:ext uri="{FF2B5EF4-FFF2-40B4-BE49-F238E27FC236}">
                <a16:creationId xmlns:a16="http://schemas.microsoft.com/office/drawing/2014/main" id="{A09003A9-87C2-E34E-13F6-83008949C7F8}"/>
              </a:ext>
            </a:extLst>
          </p:cNvPr>
          <p:cNvGrpSpPr/>
          <p:nvPr/>
        </p:nvGrpSpPr>
        <p:grpSpPr>
          <a:xfrm>
            <a:off x="35290" y="705640"/>
            <a:ext cx="1421944" cy="720000"/>
            <a:chOff x="12430" y="705640"/>
            <a:chExt cx="1421944" cy="720000"/>
          </a:xfrm>
        </p:grpSpPr>
        <p:sp>
          <p:nvSpPr>
            <p:cNvPr id="18" name="矩形: 圓角 17">
              <a:extLst>
                <a:ext uri="{FF2B5EF4-FFF2-40B4-BE49-F238E27FC236}">
                  <a16:creationId xmlns:a16="http://schemas.microsoft.com/office/drawing/2014/main" id="{2D6598CB-65BD-5A46-E2DE-A664B38E3046}"/>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9" name="圖片 18">
              <a:extLst>
                <a:ext uri="{FF2B5EF4-FFF2-40B4-BE49-F238E27FC236}">
                  <a16:creationId xmlns:a16="http://schemas.microsoft.com/office/drawing/2014/main" id="{B689AE44-C202-59AA-CC60-20EF91B3BA0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430" y="705640"/>
              <a:ext cx="720000" cy="720000"/>
            </a:xfrm>
            <a:prstGeom prst="rect">
              <a:avLst/>
            </a:prstGeom>
          </p:spPr>
        </p:pic>
        <p:sp>
          <p:nvSpPr>
            <p:cNvPr id="20" name="文字方塊 19">
              <a:extLst>
                <a:ext uri="{FF2B5EF4-FFF2-40B4-BE49-F238E27FC236}">
                  <a16:creationId xmlns:a16="http://schemas.microsoft.com/office/drawing/2014/main" id="{1E7AD091-1D3A-BB15-2AD8-545B05173D6F}"/>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義工</a:t>
              </a:r>
            </a:p>
          </p:txBody>
        </p:sp>
      </p:grpSp>
    </p:spTree>
    <p:extLst>
      <p:ext uri="{BB962C8B-B14F-4D97-AF65-F5344CB8AC3E}">
        <p14:creationId xmlns:p14="http://schemas.microsoft.com/office/powerpoint/2010/main" val="2555442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83807" y="1120140"/>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96C83C"/>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義工研究結果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抑鬱狀況</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a:solidFill>
            <a:srgbClr val="96C83C"/>
          </a:solidFill>
        </p:spPr>
        <p:txBody>
          <a:bodyPr/>
          <a:lstStyle/>
          <a:p>
            <a:pPr algn="ctr"/>
            <a:fld id="{8DA30472-5972-4CC7-866C-2D075E67EE51}" type="slidenum">
              <a:rPr lang="zh-CN" altLang="en-US" sz="2800" smtClean="0">
                <a:latin typeface="+mn-lt"/>
              </a:rPr>
              <a:pPr algn="ctr"/>
              <a:t>14</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extLst>
              <p:ext uri="{D42A27DB-BD31-4B8C-83A1-F6EECF244321}">
                <p14:modId xmlns:p14="http://schemas.microsoft.com/office/powerpoint/2010/main" val="1780876247"/>
              </p:ext>
            </p:extLst>
          </p:nvPr>
        </p:nvGraphicFramePr>
        <p:xfrm>
          <a:off x="183808" y="1988191"/>
          <a:ext cx="3681016" cy="2945845"/>
        </p:xfrm>
        <a:graphic>
          <a:graphicData uri="http://schemas.openxmlformats.org/drawingml/2006/chart">
            <c:chart xmlns:c="http://schemas.openxmlformats.org/drawingml/2006/chart" xmlns:r="http://schemas.openxmlformats.org/officeDocument/2006/relationships" r:id="rId3"/>
          </a:graphicData>
        </a:graphic>
      </p:graphicFrame>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375</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PHQ-9</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病人健康問卷量度參加者的抑鬱狀況，於跟進評估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時，義工組比對照組減少了抑鬱的情況</a:t>
            </a:r>
            <a:endParaRPr lang="en-GB" altLang="zh-TW" sz="1600" dirty="0">
              <a:latin typeface="Times New Roman" panose="02020603050405020304" pitchFamily="18" charset="0"/>
              <a:ea typeface="標楷體" panose="03000509000000000000" pitchFamily="65" charset="-120"/>
              <a:cs typeface="Times New Roman" panose="02020603050405020304" pitchFamily="18" charset="0"/>
            </a:endParaRPr>
          </a:p>
        </p:txBody>
      </p:sp>
      <p:grpSp>
        <p:nvGrpSpPr>
          <p:cNvPr id="31" name="群組 30">
            <a:extLst>
              <a:ext uri="{FF2B5EF4-FFF2-40B4-BE49-F238E27FC236}">
                <a16:creationId xmlns:a16="http://schemas.microsoft.com/office/drawing/2014/main" id="{57A355B2-0153-A284-EB77-F241CD39D872}"/>
              </a:ext>
            </a:extLst>
          </p:cNvPr>
          <p:cNvGrpSpPr/>
          <p:nvPr/>
        </p:nvGrpSpPr>
        <p:grpSpPr>
          <a:xfrm>
            <a:off x="5945751" y="289085"/>
            <a:ext cx="3014441" cy="774396"/>
            <a:chOff x="6081776" y="227356"/>
            <a:chExt cx="3014441" cy="774396"/>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227356"/>
              <a:ext cx="3014441" cy="774396"/>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217801" y="352944"/>
              <a:ext cx="2818245" cy="565539"/>
            </a:xfrm>
            <a:prstGeom prst="rect">
              <a:avLst/>
            </a:prstGeom>
            <a:grpFill/>
          </p:spPr>
          <p:txBody>
            <a:bodyPr wrap="square">
              <a:spAutoFit/>
            </a:bodyPr>
            <a:lstStyle/>
            <a:p>
              <a:pPr algn="ctr" latinLnBrk="1"/>
              <a:r>
                <a:rPr lang="zh-HK"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病人健康問卷</a:t>
              </a:r>
              <a:r>
                <a:rPr lang="zh-TW"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(PHQ-9)</a:t>
              </a:r>
              <a:endParaRPr lang="zh-TW"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a:lnSpc>
                  <a:spcPct val="125000"/>
                </a:lnSpc>
                <a:spcBef>
                  <a:spcPts val="50"/>
                </a:spcBef>
                <a:spcAft>
                  <a:spcPts val="50"/>
                </a:spcAft>
                <a:tabLst>
                  <a:tab pos="304800" algn="l"/>
                </a:tabLst>
              </a:pPr>
              <a:r>
                <a:rPr lang="zh-TW" altLang="en-US" sz="14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越高分表示</a:t>
              </a:r>
              <a:r>
                <a:rPr lang="zh-TW" altLang="en-US" sz="1400" b="1" dirty="0">
                  <a:solidFill>
                    <a:schemeClr val="accent6">
                      <a:lumMod val="75000"/>
                    </a:schemeClr>
                  </a:solidFill>
                  <a:latin typeface="標楷體" panose="03000509000000000000" pitchFamily="65" charset="-120"/>
                  <a:ea typeface="標楷體" panose="03000509000000000000" pitchFamily="65" charset="-120"/>
                  <a:cs typeface="Arial" pitchFamily="34" charset="0"/>
                </a:rPr>
                <a:t>抑鬱情況越嚴重</a:t>
              </a:r>
              <a:endParaRPr lang="zh-HK" altLang="en-US" sz="1400" b="1" dirty="0">
                <a:solidFill>
                  <a:schemeClr val="accent6">
                    <a:lumMod val="75000"/>
                  </a:schemeClr>
                </a:solidFill>
                <a:latin typeface="標楷體" panose="03000509000000000000" pitchFamily="65" charset="-120"/>
                <a:ea typeface="標楷體" panose="03000509000000000000" pitchFamily="65" charset="-120"/>
                <a:cs typeface="Arial" pitchFamily="34" charset="0"/>
              </a:endParaRPr>
            </a:p>
          </p:txBody>
        </p:sp>
      </p:grpSp>
      <p:graphicFrame>
        <p:nvGraphicFramePr>
          <p:cNvPr id="15" name="表格 14">
            <a:extLst>
              <a:ext uri="{FF2B5EF4-FFF2-40B4-BE49-F238E27FC236}">
                <a16:creationId xmlns:a16="http://schemas.microsoft.com/office/drawing/2014/main" id="{83E9F57E-D2FF-1C8A-91B9-BD5504D2E3C0}"/>
              </a:ext>
            </a:extLst>
          </p:cNvPr>
          <p:cNvGraphicFramePr>
            <a:graphicFrameLocks noGrp="1"/>
          </p:cNvGraphicFramePr>
          <p:nvPr/>
        </p:nvGraphicFramePr>
        <p:xfrm>
          <a:off x="4231010" y="2755896"/>
          <a:ext cx="4669011" cy="2101037"/>
        </p:xfrm>
        <a:graphic>
          <a:graphicData uri="http://schemas.openxmlformats.org/drawingml/2006/table">
            <a:tbl>
              <a:tblPr firstRow="1" firstCol="1" bandRow="1">
                <a:tableStyleId>{5C22544A-7EE6-4342-B048-85BDC9FD1C3A}</a:tableStyleId>
              </a:tblPr>
              <a:tblGrid>
                <a:gridCol w="2710480">
                  <a:extLst>
                    <a:ext uri="{9D8B030D-6E8A-4147-A177-3AD203B41FA5}">
                      <a16:colId xmlns:a16="http://schemas.microsoft.com/office/drawing/2014/main" val="3792431408"/>
                    </a:ext>
                  </a:extLst>
                </a:gridCol>
                <a:gridCol w="1224501">
                  <a:extLst>
                    <a:ext uri="{9D8B030D-6E8A-4147-A177-3AD203B41FA5}">
                      <a16:colId xmlns:a16="http://schemas.microsoft.com/office/drawing/2014/main" val="3747061422"/>
                    </a:ext>
                  </a:extLst>
                </a:gridCol>
                <a:gridCol w="734030">
                  <a:extLst>
                    <a:ext uri="{9D8B030D-6E8A-4147-A177-3AD203B41FA5}">
                      <a16:colId xmlns:a16="http://schemas.microsoft.com/office/drawing/2014/main" val="1791537335"/>
                    </a:ext>
                  </a:extLst>
                </a:gridCol>
              </a:tblGrid>
              <a:tr h="472996">
                <a:tc>
                  <a:txBody>
                    <a:bodyPr/>
                    <a:lstStyle/>
                    <a:p>
                      <a:pPr algn="ctr">
                        <a:lnSpc>
                          <a:spcPct val="150000"/>
                        </a:lnSpc>
                      </a:pP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估計值</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標準誤差</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Estimate (SE) </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值</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4222816851"/>
                  </a:ext>
                </a:extLst>
              </a:tr>
              <a:tr h="598471">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condition </a:t>
                      </a: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義工組 對比 對照組</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1.35</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(0.41) </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0.010</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5833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時間固定效應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time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基線</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對比 </a:t>
                      </a:r>
                      <a:r>
                        <a:rPr lang="zh-TW" altLang="en-US" sz="1100" dirty="0">
                          <a:solidFill>
                            <a:schemeClr val="tx1"/>
                          </a:solidFill>
                          <a:latin typeface="Times" panose="02020603050405020304" pitchFamily="18" charset="0"/>
                          <a:ea typeface="標楷體" panose="03000509000000000000" pitchFamily="65" charset="-120"/>
                          <a:cs typeface="Times" panose="02020603050405020304" pitchFamily="18" charset="0"/>
                        </a:rPr>
                        <a:t>完成基線後第</a:t>
                      </a:r>
                      <a:r>
                        <a:rPr lang="zh-TW" altLang="en-US"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六</a:t>
                      </a:r>
                      <a:r>
                        <a:rPr lang="zh-CN" altLang="zh-HK"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個月</a:t>
                      </a:r>
                      <a:r>
                        <a:rPr lang="en-US" altLang="zh-CN"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(T2)</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1.10</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(0.25)</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&lt;0.001</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446260">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組別時間交互效應</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dirty="0">
                          <a:solidFill>
                            <a:schemeClr val="tx1"/>
                          </a:solidFill>
                          <a:latin typeface="Times New Roman" panose="02020603050405020304" pitchFamily="18" charset="0"/>
                          <a:cs typeface="Times New Roman" panose="02020603050405020304" pitchFamily="18" charset="0"/>
                        </a:rPr>
                        <a:t>Condition x Time Interaction</a:t>
                      </a:r>
                      <a:endParaRPr lang="zh-TW" sz="1100" b="1"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dirty="0">
                          <a:latin typeface="Times New Roman" panose="02020603050405020304" pitchFamily="18" charset="0"/>
                          <a:cs typeface="Times New Roman" panose="02020603050405020304" pitchFamily="18" charset="0"/>
                        </a:rPr>
                        <a:t>-0.85</a:t>
                      </a:r>
                    </a:p>
                    <a:p>
                      <a:pPr algn="ctr">
                        <a:lnSpc>
                          <a:spcPct val="100000"/>
                        </a:lnSpc>
                      </a:pPr>
                      <a:r>
                        <a:rPr lang="en-GB" sz="1100" dirty="0">
                          <a:latin typeface="Times New Roman" panose="02020603050405020304" pitchFamily="18" charset="0"/>
                          <a:cs typeface="Times New Roman" panose="02020603050405020304" pitchFamily="18" charset="0"/>
                        </a:rPr>
                        <a:t>(0.34)</a:t>
                      </a:r>
                      <a:endParaRPr lang="zh-TW" sz="1100"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0.014</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17" name="群組 16">
            <a:extLst>
              <a:ext uri="{FF2B5EF4-FFF2-40B4-BE49-F238E27FC236}">
                <a16:creationId xmlns:a16="http://schemas.microsoft.com/office/drawing/2014/main" id="{7CD80B9A-5CBE-19C7-447A-F12D605A5F2A}"/>
              </a:ext>
            </a:extLst>
          </p:cNvPr>
          <p:cNvGrpSpPr/>
          <p:nvPr/>
        </p:nvGrpSpPr>
        <p:grpSpPr>
          <a:xfrm>
            <a:off x="35290" y="705640"/>
            <a:ext cx="1421944" cy="720000"/>
            <a:chOff x="12430" y="705640"/>
            <a:chExt cx="1421944" cy="720000"/>
          </a:xfrm>
        </p:grpSpPr>
        <p:sp>
          <p:nvSpPr>
            <p:cNvPr id="18" name="矩形: 圓角 17">
              <a:extLst>
                <a:ext uri="{FF2B5EF4-FFF2-40B4-BE49-F238E27FC236}">
                  <a16:creationId xmlns:a16="http://schemas.microsoft.com/office/drawing/2014/main" id="{81521303-A290-0B2C-6578-E72670D771B3}"/>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9" name="圖片 18">
              <a:extLst>
                <a:ext uri="{FF2B5EF4-FFF2-40B4-BE49-F238E27FC236}">
                  <a16:creationId xmlns:a16="http://schemas.microsoft.com/office/drawing/2014/main" id="{5CFB0A36-9C29-B251-E0B6-54981FCB7D6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430" y="705640"/>
              <a:ext cx="720000" cy="720000"/>
            </a:xfrm>
            <a:prstGeom prst="rect">
              <a:avLst/>
            </a:prstGeom>
          </p:spPr>
        </p:pic>
        <p:sp>
          <p:nvSpPr>
            <p:cNvPr id="20" name="文字方塊 19">
              <a:extLst>
                <a:ext uri="{FF2B5EF4-FFF2-40B4-BE49-F238E27FC236}">
                  <a16:creationId xmlns:a16="http://schemas.microsoft.com/office/drawing/2014/main" id="{7E0A10DC-6DB8-D8CF-42C8-1140E22365E0}"/>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義工</a:t>
              </a:r>
            </a:p>
          </p:txBody>
        </p:sp>
      </p:grpSp>
    </p:spTree>
    <p:extLst>
      <p:ext uri="{BB962C8B-B14F-4D97-AF65-F5344CB8AC3E}">
        <p14:creationId xmlns:p14="http://schemas.microsoft.com/office/powerpoint/2010/main" val="2463668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83807" y="1120140"/>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96C83C"/>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義工研究結果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焦慮狀況</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15</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nvPr>
        </p:nvGraphicFramePr>
        <p:xfrm>
          <a:off x="183808" y="2254026"/>
          <a:ext cx="3681016" cy="2680010"/>
        </p:xfrm>
        <a:graphic>
          <a:graphicData uri="http://schemas.openxmlformats.org/drawingml/2006/chart">
            <c:chart xmlns:c="http://schemas.openxmlformats.org/drawingml/2006/chart" xmlns:r="http://schemas.openxmlformats.org/officeDocument/2006/relationships" r:id="rId3"/>
          </a:graphicData>
        </a:graphic>
      </p:graphicFrame>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375</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HADS-A</a:t>
            </a:r>
            <a:r>
              <a:rPr lang="en-GB" altLang="zh-TW" sz="1600" dirty="0" err="1">
                <a:latin typeface="Times New Roman" panose="02020603050405020304" pitchFamily="18" charset="0"/>
                <a:ea typeface="標楷體" panose="03000509000000000000" pitchFamily="65" charset="-120"/>
                <a:cs typeface="Times New Roman" panose="02020603050405020304" pitchFamily="18" charset="0"/>
              </a:rPr>
              <a:t>nxiety</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醫院焦慮及抑鬱量表量度參加者的焦慮況，於跟進評估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時，義工組比對照組減少了焦慮的情況</a:t>
            </a:r>
            <a:endParaRPr lang="en-GB" altLang="zh-TW" sz="1600" dirty="0">
              <a:latin typeface="Times New Roman" panose="02020603050405020304" pitchFamily="18" charset="0"/>
              <a:ea typeface="標楷體" panose="03000509000000000000" pitchFamily="65" charset="-120"/>
              <a:cs typeface="Times New Roman" panose="02020603050405020304" pitchFamily="18" charset="0"/>
            </a:endParaRPr>
          </a:p>
        </p:txBody>
      </p:sp>
      <p:grpSp>
        <p:nvGrpSpPr>
          <p:cNvPr id="31" name="群組 30">
            <a:extLst>
              <a:ext uri="{FF2B5EF4-FFF2-40B4-BE49-F238E27FC236}">
                <a16:creationId xmlns:a16="http://schemas.microsoft.com/office/drawing/2014/main" id="{57A355B2-0153-A284-EB77-F241CD39D872}"/>
              </a:ext>
            </a:extLst>
          </p:cNvPr>
          <p:cNvGrpSpPr/>
          <p:nvPr/>
        </p:nvGrpSpPr>
        <p:grpSpPr>
          <a:xfrm>
            <a:off x="5945751" y="273844"/>
            <a:ext cx="3014441" cy="789637"/>
            <a:chOff x="6081776" y="212115"/>
            <a:chExt cx="3014441" cy="789637"/>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212115"/>
              <a:ext cx="3014441" cy="789637"/>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228478" y="215865"/>
              <a:ext cx="2818245" cy="780983"/>
            </a:xfrm>
            <a:prstGeom prst="rect">
              <a:avLst/>
            </a:prstGeom>
            <a:grpFill/>
          </p:spPr>
          <p:txBody>
            <a:bodyPr wrap="square">
              <a:spAutoFit/>
            </a:bodyPr>
            <a:lstStyle/>
            <a:p>
              <a:pPr algn="ctr" latinLnBrk="1"/>
              <a:r>
                <a:rPr lang="zh-TW" altLang="en-US" sz="1400" b="1" kern="12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醫院焦慮及抑鬱量表</a:t>
              </a:r>
              <a:endParaRPr lang="en-GB" altLang="zh-TW" sz="1400" b="1" kern="12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latinLnBrk="1"/>
              <a:r>
                <a:rPr lang="en-US" altLang="zh-TW"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(HADS-A</a:t>
              </a:r>
              <a:r>
                <a:rPr lang="en-GB" altLang="zh-TW" sz="1400" b="1" dirty="0" err="1">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nxiety</a:t>
              </a:r>
              <a:r>
                <a:rPr lang="en-US" altLang="zh-TW"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a:lnSpc>
                  <a:spcPct val="125000"/>
                </a:lnSpc>
                <a:spcBef>
                  <a:spcPts val="50"/>
                </a:spcBef>
                <a:spcAft>
                  <a:spcPts val="50"/>
                </a:spcAft>
                <a:tabLst>
                  <a:tab pos="304800" algn="l"/>
                </a:tabLst>
              </a:pPr>
              <a:r>
                <a:rPr lang="zh-TW" altLang="en-US" sz="14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越高分表示</a:t>
              </a:r>
              <a:r>
                <a:rPr lang="zh-TW" altLang="en-US" sz="1400" b="1" dirty="0">
                  <a:solidFill>
                    <a:schemeClr val="accent6">
                      <a:lumMod val="75000"/>
                    </a:schemeClr>
                  </a:solidFill>
                  <a:latin typeface="標楷體" panose="03000509000000000000" pitchFamily="65" charset="-120"/>
                  <a:ea typeface="標楷體" panose="03000509000000000000" pitchFamily="65" charset="-120"/>
                  <a:cs typeface="Arial" pitchFamily="34" charset="0"/>
                </a:rPr>
                <a:t>焦慮情況越嚴重</a:t>
              </a:r>
              <a:endParaRPr lang="zh-HK" altLang="en-US" sz="1400" b="1" dirty="0">
                <a:solidFill>
                  <a:schemeClr val="accent6">
                    <a:lumMod val="75000"/>
                  </a:schemeClr>
                </a:solidFill>
                <a:latin typeface="標楷體" panose="03000509000000000000" pitchFamily="65" charset="-120"/>
                <a:ea typeface="標楷體" panose="03000509000000000000" pitchFamily="65" charset="-120"/>
                <a:cs typeface="Arial" pitchFamily="34" charset="0"/>
              </a:endParaRPr>
            </a:p>
          </p:txBody>
        </p:sp>
      </p:grpSp>
      <p:graphicFrame>
        <p:nvGraphicFramePr>
          <p:cNvPr id="15" name="表格 14">
            <a:extLst>
              <a:ext uri="{FF2B5EF4-FFF2-40B4-BE49-F238E27FC236}">
                <a16:creationId xmlns:a16="http://schemas.microsoft.com/office/drawing/2014/main" id="{E4069F7E-B3C6-709A-9087-E272C09F9B01}"/>
              </a:ext>
            </a:extLst>
          </p:cNvPr>
          <p:cNvGraphicFramePr>
            <a:graphicFrameLocks noGrp="1"/>
          </p:cNvGraphicFramePr>
          <p:nvPr/>
        </p:nvGraphicFramePr>
        <p:xfrm>
          <a:off x="4231010" y="2755896"/>
          <a:ext cx="4669011" cy="2101037"/>
        </p:xfrm>
        <a:graphic>
          <a:graphicData uri="http://schemas.openxmlformats.org/drawingml/2006/table">
            <a:tbl>
              <a:tblPr firstRow="1" firstCol="1" bandRow="1">
                <a:tableStyleId>{5C22544A-7EE6-4342-B048-85BDC9FD1C3A}</a:tableStyleId>
              </a:tblPr>
              <a:tblGrid>
                <a:gridCol w="2710480">
                  <a:extLst>
                    <a:ext uri="{9D8B030D-6E8A-4147-A177-3AD203B41FA5}">
                      <a16:colId xmlns:a16="http://schemas.microsoft.com/office/drawing/2014/main" val="3792431408"/>
                    </a:ext>
                  </a:extLst>
                </a:gridCol>
                <a:gridCol w="1224501">
                  <a:extLst>
                    <a:ext uri="{9D8B030D-6E8A-4147-A177-3AD203B41FA5}">
                      <a16:colId xmlns:a16="http://schemas.microsoft.com/office/drawing/2014/main" val="3747061422"/>
                    </a:ext>
                  </a:extLst>
                </a:gridCol>
                <a:gridCol w="734030">
                  <a:extLst>
                    <a:ext uri="{9D8B030D-6E8A-4147-A177-3AD203B41FA5}">
                      <a16:colId xmlns:a16="http://schemas.microsoft.com/office/drawing/2014/main" val="1791537335"/>
                    </a:ext>
                  </a:extLst>
                </a:gridCol>
              </a:tblGrid>
              <a:tr h="472996">
                <a:tc>
                  <a:txBody>
                    <a:bodyPr/>
                    <a:lstStyle/>
                    <a:p>
                      <a:pPr algn="ctr">
                        <a:lnSpc>
                          <a:spcPct val="150000"/>
                        </a:lnSpc>
                      </a:pP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估計值</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標準誤差</a:t>
                      </a:r>
                      <a:r>
                        <a:rPr lang="en-US"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p>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Estimate (SE) </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值</a:t>
                      </a:r>
                      <a:endParaRPr lang="en-GB" dirty="0"/>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6350" cap="flat" cmpd="sng" algn="ctr">
                      <a:solidFill>
                        <a:srgbClr val="7F7F7F"/>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4222816851"/>
                  </a:ext>
                </a:extLst>
              </a:tr>
              <a:tr h="598471">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condition </a:t>
                      </a:r>
                    </a:p>
                    <a:p>
                      <a:pPr algn="l">
                        <a:lnSpc>
                          <a:spcPct val="100000"/>
                        </a:lnSpc>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義工組 對比 對照組</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1.02</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(0.37) </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0.008</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58331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時間固定效應 </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Fixed effect of time </a:t>
                      </a:r>
                    </a:p>
                    <a:p>
                      <a:pPr marL="0" marR="0" lvl="0" indent="0" algn="l" defTabSz="6858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基線</a:t>
                      </a:r>
                      <a:r>
                        <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a:t>
                      </a: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對比 </a:t>
                      </a:r>
                      <a:r>
                        <a:rPr lang="zh-TW" altLang="en-US" sz="1100" dirty="0">
                          <a:solidFill>
                            <a:schemeClr val="tx1"/>
                          </a:solidFill>
                          <a:latin typeface="Times" panose="02020603050405020304" pitchFamily="18" charset="0"/>
                          <a:ea typeface="標楷體" panose="03000509000000000000" pitchFamily="65" charset="-120"/>
                          <a:cs typeface="Times" panose="02020603050405020304" pitchFamily="18" charset="0"/>
                        </a:rPr>
                        <a:t>完成基線後第</a:t>
                      </a:r>
                      <a:r>
                        <a:rPr lang="zh-TW" altLang="en-US"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六</a:t>
                      </a:r>
                      <a:r>
                        <a:rPr lang="zh-CN" altLang="zh-HK"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個月</a:t>
                      </a:r>
                      <a:r>
                        <a:rPr lang="en-US" altLang="zh-CN"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1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(T2)</a:t>
                      </a:r>
                      <a:endPar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0.59</a:t>
                      </a:r>
                    </a:p>
                    <a:p>
                      <a:pPr algn="ctr">
                        <a:lnSpc>
                          <a:spcPct val="100000"/>
                        </a:lnSpc>
                      </a:pPr>
                      <a:r>
                        <a:rPr lang="en-GB"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(0.22)</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0.003</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446260">
                <a:tc>
                  <a:txBody>
                    <a:bodyPr/>
                    <a:lstStyle/>
                    <a:p>
                      <a:pPr algn="l">
                        <a:lnSpc>
                          <a:spcPct val="100000"/>
                        </a:lnSpc>
                      </a:pPr>
                      <a:r>
                        <a:rPr lang="zh-TW" altLang="en-US"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組別時間交互效應</a:t>
                      </a:r>
                      <a:endParaRPr lang="en-GB" altLang="zh-TW" sz="11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l">
                        <a:lnSpc>
                          <a:spcPct val="100000"/>
                        </a:lnSpc>
                      </a:pPr>
                      <a:r>
                        <a:rPr lang="en-GB" sz="1100" b="1" dirty="0">
                          <a:solidFill>
                            <a:schemeClr val="tx1"/>
                          </a:solidFill>
                          <a:latin typeface="Times New Roman" panose="02020603050405020304" pitchFamily="18" charset="0"/>
                          <a:cs typeface="Times New Roman" panose="02020603050405020304" pitchFamily="18" charset="0"/>
                        </a:rPr>
                        <a:t>Condition x Time Interaction</a:t>
                      </a:r>
                      <a:endParaRPr lang="zh-TW" sz="1100" b="1"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GB" sz="1100" dirty="0">
                          <a:latin typeface="Times New Roman" panose="02020603050405020304" pitchFamily="18" charset="0"/>
                          <a:cs typeface="Times New Roman" panose="02020603050405020304" pitchFamily="18" charset="0"/>
                        </a:rPr>
                        <a:t>-0.29</a:t>
                      </a:r>
                    </a:p>
                    <a:p>
                      <a:pPr algn="ctr">
                        <a:lnSpc>
                          <a:spcPct val="100000"/>
                        </a:lnSpc>
                      </a:pPr>
                      <a:r>
                        <a:rPr lang="en-GB" sz="1100" dirty="0">
                          <a:latin typeface="Times New Roman" panose="02020603050405020304" pitchFamily="18" charset="0"/>
                          <a:cs typeface="Times New Roman" panose="02020603050405020304" pitchFamily="18" charset="0"/>
                        </a:rPr>
                        <a:t>(0.29)</a:t>
                      </a:r>
                      <a:endParaRPr lang="zh-TW" sz="1100" kern="10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0.320</a:t>
                      </a:r>
                      <a:endParaRPr lang="zh-TW" altLang="en-US" sz="1100" b="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17" name="群組 16">
            <a:extLst>
              <a:ext uri="{FF2B5EF4-FFF2-40B4-BE49-F238E27FC236}">
                <a16:creationId xmlns:a16="http://schemas.microsoft.com/office/drawing/2014/main" id="{7A38E963-4088-224E-0223-37BA2C8674AB}"/>
              </a:ext>
            </a:extLst>
          </p:cNvPr>
          <p:cNvGrpSpPr/>
          <p:nvPr/>
        </p:nvGrpSpPr>
        <p:grpSpPr>
          <a:xfrm>
            <a:off x="35290" y="705640"/>
            <a:ext cx="1421944" cy="720000"/>
            <a:chOff x="12430" y="705640"/>
            <a:chExt cx="1421944" cy="720000"/>
          </a:xfrm>
        </p:grpSpPr>
        <p:sp>
          <p:nvSpPr>
            <p:cNvPr id="18" name="矩形: 圓角 17">
              <a:extLst>
                <a:ext uri="{FF2B5EF4-FFF2-40B4-BE49-F238E27FC236}">
                  <a16:creationId xmlns:a16="http://schemas.microsoft.com/office/drawing/2014/main" id="{D87977A4-5155-D614-36A4-30FC70F76E29}"/>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9" name="圖片 18">
              <a:extLst>
                <a:ext uri="{FF2B5EF4-FFF2-40B4-BE49-F238E27FC236}">
                  <a16:creationId xmlns:a16="http://schemas.microsoft.com/office/drawing/2014/main" id="{55515B97-61FA-C20B-988A-1554AC3C390C}"/>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2430" y="705640"/>
              <a:ext cx="720000" cy="720000"/>
            </a:xfrm>
            <a:prstGeom prst="rect">
              <a:avLst/>
            </a:prstGeom>
          </p:spPr>
        </p:pic>
        <p:sp>
          <p:nvSpPr>
            <p:cNvPr id="20" name="文字方塊 19">
              <a:extLst>
                <a:ext uri="{FF2B5EF4-FFF2-40B4-BE49-F238E27FC236}">
                  <a16:creationId xmlns:a16="http://schemas.microsoft.com/office/drawing/2014/main" id="{5F3CED98-378E-378F-A8C3-25C31142025F}"/>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義工</a:t>
              </a:r>
            </a:p>
          </p:txBody>
        </p:sp>
      </p:grpSp>
    </p:spTree>
    <p:extLst>
      <p:ext uri="{BB962C8B-B14F-4D97-AF65-F5344CB8AC3E}">
        <p14:creationId xmlns:p14="http://schemas.microsoft.com/office/powerpoint/2010/main" val="1124081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 name="TextBox 38">
            <a:extLst>
              <a:ext uri="{FF2B5EF4-FFF2-40B4-BE49-F238E27FC236}">
                <a16:creationId xmlns:a16="http://schemas.microsoft.com/office/drawing/2014/main" id="{B2B89C63-1665-4192-B60F-0454049818B7}"/>
              </a:ext>
            </a:extLst>
          </p:cNvPr>
          <p:cNvSpPr txBox="1"/>
          <p:nvPr/>
        </p:nvSpPr>
        <p:spPr>
          <a:xfrm>
            <a:off x="1010332" y="193527"/>
            <a:ext cx="4320000" cy="562142"/>
          </a:xfrm>
          <a:prstGeom prst="rect">
            <a:avLst/>
          </a:prstGeom>
          <a:solidFill>
            <a:srgbClr val="96C83C"/>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義工研究結果</a:t>
            </a:r>
          </a:p>
        </p:txBody>
      </p:sp>
      <p:sp>
        <p:nvSpPr>
          <p:cNvPr id="14" name="投影片編號版面配置區 11">
            <a:extLst>
              <a:ext uri="{FF2B5EF4-FFF2-40B4-BE49-F238E27FC236}">
                <a16:creationId xmlns:a16="http://schemas.microsoft.com/office/drawing/2014/main" id="{6DAD7704-EB40-474F-9B45-6B1768BD1A2E}"/>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16</a:t>
            </a:fld>
            <a:endParaRPr lang="zh-CN" altLang="en-US" sz="2800" dirty="0">
              <a:latin typeface="+mn-lt"/>
            </a:endParaRPr>
          </a:p>
        </p:txBody>
      </p:sp>
      <p:grpSp>
        <p:nvGrpSpPr>
          <p:cNvPr id="18" name="群組 17">
            <a:extLst>
              <a:ext uri="{FF2B5EF4-FFF2-40B4-BE49-F238E27FC236}">
                <a16:creationId xmlns:a16="http://schemas.microsoft.com/office/drawing/2014/main" id="{83F04CFA-582F-6B3D-06A5-1AD44437DFA5}"/>
              </a:ext>
            </a:extLst>
          </p:cNvPr>
          <p:cNvGrpSpPr/>
          <p:nvPr/>
        </p:nvGrpSpPr>
        <p:grpSpPr>
          <a:xfrm>
            <a:off x="1762125" y="1002509"/>
            <a:ext cx="5619750" cy="3712366"/>
            <a:chOff x="1762125" y="1002509"/>
            <a:chExt cx="5619750" cy="3712366"/>
          </a:xfrm>
        </p:grpSpPr>
        <p:grpSp>
          <p:nvGrpSpPr>
            <p:cNvPr id="12" name="群組 11">
              <a:extLst>
                <a:ext uri="{FF2B5EF4-FFF2-40B4-BE49-F238E27FC236}">
                  <a16:creationId xmlns:a16="http://schemas.microsoft.com/office/drawing/2014/main" id="{7D5234CB-8311-CC6C-5C30-8BC03FDDD5D4}"/>
                </a:ext>
              </a:extLst>
            </p:cNvPr>
            <p:cNvGrpSpPr/>
            <p:nvPr/>
          </p:nvGrpSpPr>
          <p:grpSpPr>
            <a:xfrm>
              <a:off x="1762125" y="1002509"/>
              <a:ext cx="5619750" cy="3712366"/>
              <a:chOff x="1493982" y="985199"/>
              <a:chExt cx="6278418" cy="3712366"/>
            </a:xfrm>
          </p:grpSpPr>
          <p:sp>
            <p:nvSpPr>
              <p:cNvPr id="2" name="Rounded Rectangle 6">
                <a:extLst>
                  <a:ext uri="{FF2B5EF4-FFF2-40B4-BE49-F238E27FC236}">
                    <a16:creationId xmlns:a16="http://schemas.microsoft.com/office/drawing/2014/main" id="{1BD6B4AC-2F77-6E33-BD50-795CD34228CD}"/>
                  </a:ext>
                </a:extLst>
              </p:cNvPr>
              <p:cNvSpPr/>
              <p:nvPr/>
            </p:nvSpPr>
            <p:spPr>
              <a:xfrm>
                <a:off x="1493982" y="985199"/>
                <a:ext cx="6278418" cy="3712366"/>
              </a:xfrm>
              <a:prstGeom prst="roundRect">
                <a:avLst>
                  <a:gd name="adj" fmla="val 5297"/>
                </a:avLst>
              </a:prstGeom>
              <a:noFill/>
              <a:ln w="19050">
                <a:solidFill>
                  <a:srgbClr val="00808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6">
                <a:extLst>
                  <a:ext uri="{FF2B5EF4-FFF2-40B4-BE49-F238E27FC236}">
                    <a16:creationId xmlns:a16="http://schemas.microsoft.com/office/drawing/2014/main" id="{5F38EFDC-7CCE-3C32-40E9-9F9195CA3542}"/>
                  </a:ext>
                </a:extLst>
              </p:cNvPr>
              <p:cNvSpPr/>
              <p:nvPr/>
            </p:nvSpPr>
            <p:spPr>
              <a:xfrm>
                <a:off x="1493982" y="985199"/>
                <a:ext cx="6278418" cy="1113308"/>
              </a:xfrm>
              <a:prstGeom prst="roundRect">
                <a:avLst>
                  <a:gd name="adj" fmla="val 15764"/>
                </a:avLst>
              </a:prstGeom>
              <a:solidFill>
                <a:srgbClr val="E5F2F2"/>
              </a:solidFill>
              <a:ln w="38100">
                <a:solidFill>
                  <a:srgbClr val="008080"/>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Aft>
                    <a:spcPts val="408"/>
                  </a:spcAft>
                </a:pPr>
                <a:r>
                  <a:rPr lang="zh-TW" altLang="en-US" sz="2800" b="1" dirty="0">
                    <a:solidFill>
                      <a:srgbClr val="008080"/>
                    </a:solidFill>
                    <a:latin typeface="DFKai-SB" panose="03000509000000000000" pitchFamily="65" charset="-120"/>
                    <a:ea typeface="DFKai-SB" panose="03000509000000000000" pitchFamily="65" charset="-120"/>
                    <a:cs typeface="Times New Roman" panose="02020603050405020304" pitchFamily="18" charset="0"/>
                  </a:rPr>
                  <a:t>義工組 </a:t>
                </a:r>
                <a:endParaRPr lang="en-HK" altLang="zh-TW" sz="2800" b="1" dirty="0">
                  <a:solidFill>
                    <a:srgbClr val="008080"/>
                  </a:solidFill>
                  <a:latin typeface="DFKai-SB" panose="03000509000000000000" pitchFamily="65" charset="-120"/>
                  <a:ea typeface="DFKai-SB" panose="03000509000000000000" pitchFamily="65" charset="-120"/>
                  <a:cs typeface="Times New Roman" panose="02020603050405020304" pitchFamily="18" charset="0"/>
                </a:endParaRPr>
              </a:p>
              <a:p>
                <a:pPr lvl="0" algn="ctr">
                  <a:spcAft>
                    <a:spcPts val="408"/>
                  </a:spcAft>
                </a:pPr>
                <a:r>
                  <a:rPr lang="en-US" altLang="zh-TW" sz="2000" b="1" dirty="0">
                    <a:solidFill>
                      <a:schemeClr val="tx1"/>
                    </a:solidFill>
                    <a:latin typeface="DFKai-SB" panose="03000509000000000000" pitchFamily="65" charset="-120"/>
                    <a:ea typeface="DFKai-SB" panose="03000509000000000000" pitchFamily="65" charset="-120"/>
                    <a:cs typeface="Times New Roman" panose="02020603050405020304" pitchFamily="18" charset="0"/>
                  </a:rPr>
                  <a:t>vs.</a:t>
                </a:r>
                <a:r>
                  <a:rPr lang="en-US" altLang="zh-TW" sz="2000" b="1" dirty="0">
                    <a:solidFill>
                      <a:srgbClr val="008080"/>
                    </a:solidFill>
                    <a:latin typeface="DFKai-SB" panose="03000509000000000000" pitchFamily="65" charset="-120"/>
                    <a:ea typeface="DFKai-SB" panose="03000509000000000000" pitchFamily="65" charset="-120"/>
                    <a:cs typeface="Times New Roman" panose="02020603050405020304" pitchFamily="18" charset="0"/>
                  </a:rPr>
                  <a:t> </a:t>
                </a:r>
                <a:r>
                  <a:rPr lang="zh-TW" altLang="en-US" sz="2000" b="1" dirty="0">
                    <a:solidFill>
                      <a:prstClr val="black"/>
                    </a:solidFill>
                    <a:latin typeface="DFKai-SB" panose="03000509000000000000" pitchFamily="65" charset="-120"/>
                    <a:ea typeface="DFKai-SB" panose="03000509000000000000" pitchFamily="65" charset="-120"/>
                    <a:cs typeface="Times New Roman" panose="02020603050405020304" pitchFamily="18" charset="0"/>
                  </a:rPr>
                  <a:t>對照組</a:t>
                </a:r>
                <a:endParaRPr lang="zh-HK" altLang="en-US" sz="2800" b="1" dirty="0">
                  <a:solidFill>
                    <a:prstClr val="black"/>
                  </a:solidFill>
                  <a:latin typeface="DFKai-SB" panose="03000509000000000000" pitchFamily="65" charset="-120"/>
                  <a:ea typeface="DFKai-SB" panose="03000509000000000000" pitchFamily="65" charset="-120"/>
                  <a:cs typeface="Times New Roman" panose="02020603050405020304" pitchFamily="18" charset="0"/>
                </a:endParaRPr>
              </a:p>
            </p:txBody>
          </p:sp>
        </p:grpSp>
        <p:sp>
          <p:nvSpPr>
            <p:cNvPr id="17" name="文字方塊 16">
              <a:extLst>
                <a:ext uri="{FF2B5EF4-FFF2-40B4-BE49-F238E27FC236}">
                  <a16:creationId xmlns:a16="http://schemas.microsoft.com/office/drawing/2014/main" id="{F2E6058F-4466-88F4-E836-09CCDE26DC92}"/>
                </a:ext>
              </a:extLst>
            </p:cNvPr>
            <p:cNvSpPr txBox="1"/>
            <p:nvPr/>
          </p:nvSpPr>
          <p:spPr>
            <a:xfrm>
              <a:off x="2164556" y="2362657"/>
              <a:ext cx="4633912" cy="2062103"/>
            </a:xfrm>
            <a:prstGeom prst="rect">
              <a:avLst/>
            </a:prstGeom>
            <a:noFill/>
          </p:spPr>
          <p:txBody>
            <a:bodyPr wrap="square">
              <a:spAutoFit/>
            </a:bodyPr>
            <a:lstStyle/>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a:t>
              </a: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rPr>
                <a:t>減少了孤獨感</a:t>
              </a:r>
              <a:endParaRPr lang="en-US" altLang="zh-TW"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endParaRPr>
            </a:p>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a:t>
              </a: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rPr>
                <a:t>有更多的社交參與</a:t>
              </a:r>
              <a:endParaRPr lang="zh-HK"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endParaRPr>
            </a:p>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有更好的社會支持</a:t>
              </a:r>
              <a:endParaRPr lang="zh-HK"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endParaRPr>
            </a:p>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減少</a:t>
              </a: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rPr>
                <a:t>心理壓力</a:t>
              </a:r>
              <a:endParaRPr lang="zh-HK"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endParaRPr>
            </a:p>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a:t>
              </a: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rPr>
                <a:t>減少抑鬱情況</a:t>
              </a:r>
              <a:endParaRPr lang="zh-HK"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endParaRPr>
            </a:p>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a:t>
              </a: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rPr>
                <a:t>減少焦慮情況</a:t>
              </a:r>
              <a:endParaRPr lang="zh-HK"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endParaRPr>
            </a:p>
          </p:txBody>
        </p:sp>
      </p:grpSp>
    </p:spTree>
    <p:extLst>
      <p:ext uri="{BB962C8B-B14F-4D97-AF65-F5344CB8AC3E}">
        <p14:creationId xmlns:p14="http://schemas.microsoft.com/office/powerpoint/2010/main" val="2493976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8">
            <a:extLst>
              <a:ext uri="{FF2B5EF4-FFF2-40B4-BE49-F238E27FC236}">
                <a16:creationId xmlns:a16="http://schemas.microsoft.com/office/drawing/2014/main" id="{5F35F963-FB5A-43D4-AAC4-FBC3CAC040C6}"/>
              </a:ext>
            </a:extLst>
          </p:cNvPr>
          <p:cNvSpPr txBox="1"/>
          <p:nvPr/>
        </p:nvSpPr>
        <p:spPr>
          <a:xfrm>
            <a:off x="1010332" y="193527"/>
            <a:ext cx="2921925" cy="562142"/>
          </a:xfrm>
          <a:prstGeom prst="rect">
            <a:avLst/>
          </a:prstGeom>
          <a:solidFill>
            <a:schemeClr val="accent4">
              <a:lumMod val="75000"/>
            </a:schemeClr>
          </a:solidFill>
        </p:spPr>
        <p:txBody>
          <a:bodyPr wrap="square" rtlCol="0">
            <a:spAutoFit/>
          </a:bodyPr>
          <a:lstStyle/>
          <a:p>
            <a:pPr>
              <a:lnSpc>
                <a:spcPct val="130000"/>
              </a:lnSpc>
              <a:defRPr/>
            </a:pPr>
            <a:r>
              <a:rPr lang="zh-HK" altLang="en-US" sz="2600" b="1" kern="0" dirty="0">
                <a:solidFill>
                  <a:schemeClr val="bg1"/>
                </a:solidFill>
                <a:latin typeface="標楷體" panose="03000509000000000000" pitchFamily="65" charset="-120"/>
                <a:ea typeface="標楷體" panose="03000509000000000000" pitchFamily="65" charset="-120"/>
              </a:rPr>
              <a:t>研究方法 </a:t>
            </a:r>
            <a:r>
              <a:rPr lang="en-US" altLang="zh-HK" sz="2600" b="1" kern="0" dirty="0">
                <a:solidFill>
                  <a:schemeClr val="bg1"/>
                </a:solidFill>
                <a:latin typeface="標楷體" panose="03000509000000000000" pitchFamily="65" charset="-120"/>
                <a:ea typeface="標楷體" panose="03000509000000000000" pitchFamily="65" charset="-120"/>
              </a:rPr>
              <a:t>- </a:t>
            </a:r>
            <a:r>
              <a:rPr lang="zh-TW" altLang="en-US" sz="2600" b="1" kern="0" dirty="0">
                <a:solidFill>
                  <a:schemeClr val="bg1"/>
                </a:solidFill>
                <a:latin typeface="標楷體" panose="03000509000000000000" pitchFamily="65" charset="-120"/>
                <a:ea typeface="標楷體" panose="03000509000000000000" pitchFamily="65" charset="-120"/>
              </a:rPr>
              <a:t>長者</a:t>
            </a:r>
            <a:endParaRPr lang="zh-HK" altLang="en-US" sz="2600" b="1" kern="0" dirty="0">
              <a:solidFill>
                <a:schemeClr val="bg1"/>
              </a:solidFill>
              <a:latin typeface="標楷體" panose="03000509000000000000" pitchFamily="65" charset="-120"/>
              <a:ea typeface="標楷體" panose="03000509000000000000" pitchFamily="65" charset="-120"/>
            </a:endParaRP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177" name="群組 176">
            <a:extLst>
              <a:ext uri="{FF2B5EF4-FFF2-40B4-BE49-F238E27FC236}">
                <a16:creationId xmlns:a16="http://schemas.microsoft.com/office/drawing/2014/main" id="{04BE0FC3-FB6B-45E8-99BE-ED0C4CADAAAE}"/>
              </a:ext>
            </a:extLst>
          </p:cNvPr>
          <p:cNvGrpSpPr/>
          <p:nvPr/>
        </p:nvGrpSpPr>
        <p:grpSpPr>
          <a:xfrm>
            <a:off x="415946" y="97769"/>
            <a:ext cx="8562207" cy="4803881"/>
            <a:chOff x="415946" y="97769"/>
            <a:chExt cx="8562207" cy="4803881"/>
          </a:xfrm>
        </p:grpSpPr>
        <p:cxnSp>
          <p:nvCxnSpPr>
            <p:cNvPr id="147" name="Straight Connector 33">
              <a:extLst>
                <a:ext uri="{FF2B5EF4-FFF2-40B4-BE49-F238E27FC236}">
                  <a16:creationId xmlns:a16="http://schemas.microsoft.com/office/drawing/2014/main" id="{EC683AA9-DBC8-46E9-8686-97C88868F7FF}"/>
                </a:ext>
              </a:extLst>
            </p:cNvPr>
            <p:cNvCxnSpPr/>
            <p:nvPr/>
          </p:nvCxnSpPr>
          <p:spPr>
            <a:xfrm>
              <a:off x="4431086" y="1007170"/>
              <a:ext cx="1911263" cy="0"/>
            </a:xfrm>
            <a:prstGeom prst="line">
              <a:avLst/>
            </a:prstGeom>
            <a:ln w="28575">
              <a:solidFill>
                <a:srgbClr val="3CBEB4"/>
              </a:solidFill>
            </a:ln>
          </p:spPr>
          <p:style>
            <a:lnRef idx="1">
              <a:schemeClr val="accent2"/>
            </a:lnRef>
            <a:fillRef idx="0">
              <a:schemeClr val="accent2"/>
            </a:fillRef>
            <a:effectRef idx="0">
              <a:schemeClr val="accent2"/>
            </a:effectRef>
            <a:fontRef idx="minor">
              <a:schemeClr val="tx1"/>
            </a:fontRef>
          </p:style>
        </p:cxnSp>
        <p:sp>
          <p:nvSpPr>
            <p:cNvPr id="150" name="TextBox 82">
              <a:extLst>
                <a:ext uri="{FF2B5EF4-FFF2-40B4-BE49-F238E27FC236}">
                  <a16:creationId xmlns:a16="http://schemas.microsoft.com/office/drawing/2014/main" id="{B29B5145-5CA3-40B8-B636-A3B9EAC52EB4}"/>
                </a:ext>
              </a:extLst>
            </p:cNvPr>
            <p:cNvSpPr txBox="1"/>
            <p:nvPr/>
          </p:nvSpPr>
          <p:spPr>
            <a:xfrm>
              <a:off x="6288392" y="127540"/>
              <a:ext cx="2689761" cy="2523576"/>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endParaRPr lang="en-US" altLang="zh-TW" b="1" dirty="0">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年齡</a:t>
              </a:r>
              <a:r>
                <a:rPr lang="en-US" altLang="zh-TW" sz="1200" b="1" dirty="0">
                  <a:latin typeface="標楷體" panose="03000509000000000000" pitchFamily="65" charset="-120"/>
                  <a:ea typeface="標楷體" panose="03000509000000000000" pitchFamily="65" charset="-120"/>
                </a:rPr>
                <a:t>65</a:t>
              </a:r>
              <a:r>
                <a:rPr lang="zh-TW" altLang="en-US" sz="1200" b="1" dirty="0">
                  <a:latin typeface="標楷體" panose="03000509000000000000" pitchFamily="65" charset="-120"/>
                  <a:ea typeface="標楷體" panose="03000509000000000000" pitchFamily="65" charset="-120"/>
                </a:rPr>
                <a:t>歲或以上的長者；</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能在電話上使用廣東話與人溝通；</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獨自居住；</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每月收入低於</a:t>
              </a:r>
              <a:r>
                <a:rPr lang="en-US" altLang="zh-TW" sz="1200" b="1" dirty="0">
                  <a:latin typeface="標楷體" panose="03000509000000000000" pitchFamily="65" charset="-120"/>
                  <a:ea typeface="標楷體" panose="03000509000000000000" pitchFamily="65" charset="-120"/>
                </a:rPr>
                <a:t>4500</a:t>
              </a:r>
              <a:r>
                <a:rPr lang="zh-TW" altLang="en-US" sz="1200" b="1" dirty="0">
                  <a:latin typeface="標楷體" panose="03000509000000000000" pitchFamily="65" charset="-120"/>
                  <a:ea typeface="標楷體" panose="03000509000000000000" pitchFamily="65" charset="-120"/>
                </a:rPr>
                <a:t>港元；</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屋企沒有上網設備；</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沒有正在或甚少參加靜觀冥想或相關的身心靈訓練；</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沒有任何嚴重精神或者身體疾病，或者認知功能（如理解能力、記憶力、觀察力等）障礙；</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有孤獨感</a:t>
              </a:r>
              <a:endParaRPr lang="en-GB" sz="1200" dirty="0">
                <a:latin typeface="標楷體" panose="03000509000000000000" pitchFamily="65" charset="-120"/>
                <a:ea typeface="標楷體" panose="03000509000000000000" pitchFamily="65" charset="-120"/>
              </a:endParaRPr>
            </a:p>
          </p:txBody>
        </p:sp>
        <p:sp>
          <p:nvSpPr>
            <p:cNvPr id="119" name="TextBox 11">
              <a:extLst>
                <a:ext uri="{FF2B5EF4-FFF2-40B4-BE49-F238E27FC236}">
                  <a16:creationId xmlns:a16="http://schemas.microsoft.com/office/drawing/2014/main" id="{60804148-CD0B-4B41-8A95-95B07738A318}"/>
                </a:ext>
              </a:extLst>
            </p:cNvPr>
            <p:cNvSpPr txBox="1"/>
            <p:nvPr/>
          </p:nvSpPr>
          <p:spPr>
            <a:xfrm>
              <a:off x="2991671" y="821242"/>
              <a:ext cx="2880000" cy="338554"/>
            </a:xfrm>
            <a:prstGeom prst="rect">
              <a:avLst/>
            </a:prstGeom>
            <a:solidFill>
              <a:srgbClr val="3CBEB4"/>
            </a:solidFill>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en-US" sz="1600" b="1" kern="0"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長 者</a:t>
              </a:r>
              <a:endParaRPr lang="en-GB" sz="1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20" name="TextBox 35">
              <a:extLst>
                <a:ext uri="{FF2B5EF4-FFF2-40B4-BE49-F238E27FC236}">
                  <a16:creationId xmlns:a16="http://schemas.microsoft.com/office/drawing/2014/main" id="{4808A22D-1E7A-48D1-B825-5851580EA453}"/>
                </a:ext>
              </a:extLst>
            </p:cNvPr>
            <p:cNvSpPr txBox="1"/>
            <p:nvPr/>
          </p:nvSpPr>
          <p:spPr>
            <a:xfrm>
              <a:off x="2734496" y="2062930"/>
              <a:ext cx="3396172" cy="523220"/>
            </a:xfrm>
            <a:prstGeom prst="rect">
              <a:avLst/>
            </a:prstGeom>
            <a:solidFill>
              <a:srgbClr val="7CD6D0"/>
            </a:solidFill>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en-US" sz="1400" dirty="0">
                  <a:latin typeface="標楷體" panose="03000509000000000000" pitchFamily="65" charset="-120"/>
                  <a:ea typeface="標楷體" panose="03000509000000000000" pitchFamily="65" charset="-120"/>
                </a:rPr>
                <a:t>隨機分配，並</a:t>
              </a:r>
              <a:r>
                <a:rPr lang="zh-CN" altLang="zh-HK" sz="1400" dirty="0">
                  <a:latin typeface="Times New Roman" panose="02020603050405020304" pitchFamily="18" charset="0"/>
                  <a:ea typeface="標楷體" panose="03000509000000000000" pitchFamily="65" charset="-120"/>
                  <a:cs typeface="Times New Roman" panose="02020603050405020304" pitchFamily="18" charset="0"/>
                </a:rPr>
                <a:t>透過電話參加</a:t>
              </a:r>
              <a:r>
                <a:rPr lang="en-US" altLang="zh-CN" sz="1400" dirty="0">
                  <a:latin typeface="Times New Roman" panose="02020603050405020304" pitchFamily="18" charset="0"/>
                  <a:ea typeface="標楷體" panose="03000509000000000000" pitchFamily="65" charset="-120"/>
                  <a:cs typeface="Times New Roman" panose="02020603050405020304" pitchFamily="18" charset="0"/>
                </a:rPr>
                <a:t>8</a:t>
              </a:r>
              <a:r>
                <a:rPr lang="zh-CN" altLang="zh-HK" sz="1400" dirty="0">
                  <a:latin typeface="Times New Roman" panose="02020603050405020304" pitchFamily="18" charset="0"/>
                  <a:ea typeface="標楷體" panose="03000509000000000000" pitchFamily="65" charset="-120"/>
                  <a:cs typeface="Times New Roman" panose="02020603050405020304" pitchFamily="18" charset="0"/>
                </a:rPr>
                <a:t>節</a:t>
              </a:r>
              <a:endParaRPr lang="en-US" altLang="zh-CN" sz="1400" dirty="0">
                <a:latin typeface="Times New Roman" panose="02020603050405020304" pitchFamily="18" charset="0"/>
                <a:ea typeface="標楷體" panose="03000509000000000000" pitchFamily="65" charset="-120"/>
                <a:cs typeface="Times New Roman" panose="02020603050405020304" pitchFamily="18" charset="0"/>
              </a:endParaRPr>
            </a:p>
            <a:p>
              <a:pPr algn="ctr"/>
              <a:r>
                <a:rPr lang="zh-CN" altLang="zh-HK" sz="1400" dirty="0">
                  <a:latin typeface="Times New Roman" panose="02020603050405020304" pitchFamily="18" charset="0"/>
                  <a:ea typeface="標楷體" panose="03000509000000000000" pitchFamily="65" charset="-120"/>
                  <a:cs typeface="Times New Roman" panose="02020603050405020304" pitchFamily="18" charset="0"/>
                </a:rPr>
                <a:t>每節</a:t>
              </a:r>
              <a:r>
                <a:rPr lang="en-US" altLang="zh-HK" sz="1400" dirty="0">
                  <a:latin typeface="Times New Roman" panose="02020603050405020304" pitchFamily="18" charset="0"/>
                  <a:ea typeface="標楷體" panose="03000509000000000000" pitchFamily="65" charset="-120"/>
                  <a:cs typeface="Times New Roman" panose="02020603050405020304" pitchFamily="18" charset="0"/>
                </a:rPr>
                <a:t>30</a:t>
              </a:r>
              <a:r>
                <a:rPr lang="zh-CN" altLang="zh-HK" sz="1400" dirty="0">
                  <a:latin typeface="Times New Roman" panose="02020603050405020304" pitchFamily="18" charset="0"/>
                  <a:ea typeface="標楷體" panose="03000509000000000000" pitchFamily="65" charset="-120"/>
                  <a:cs typeface="Times New Roman" panose="02020603050405020304" pitchFamily="18" charset="0"/>
                </a:rPr>
                <a:t>分鐘</a:t>
              </a:r>
              <a:r>
                <a:rPr lang="zh-TW" altLang="en-US" sz="1400" dirty="0">
                  <a:latin typeface="Times New Roman" panose="02020603050405020304" pitchFamily="18" charset="0"/>
                  <a:ea typeface="標楷體" panose="03000509000000000000" pitchFamily="65" charset="-120"/>
                  <a:cs typeface="Times New Roman" panose="02020603050405020304" pitchFamily="18" charset="0"/>
                </a:rPr>
                <a:t>的介入</a:t>
              </a:r>
              <a:r>
                <a:rPr lang="zh-CN" altLang="zh-HK" sz="1400" dirty="0">
                  <a:latin typeface="Times New Roman" panose="02020603050405020304" pitchFamily="18" charset="0"/>
                  <a:ea typeface="標楷體" panose="03000509000000000000" pitchFamily="65" charset="-120"/>
                  <a:cs typeface="Times New Roman" panose="02020603050405020304" pitchFamily="18" charset="0"/>
                </a:rPr>
                <a:t>活動</a:t>
              </a:r>
              <a:endParaRPr lang="en-GB" dirty="0"/>
            </a:p>
          </p:txBody>
        </p:sp>
        <p:cxnSp>
          <p:nvCxnSpPr>
            <p:cNvPr id="121" name="Straight Connector 15">
              <a:extLst>
                <a:ext uri="{FF2B5EF4-FFF2-40B4-BE49-F238E27FC236}">
                  <a16:creationId xmlns:a16="http://schemas.microsoft.com/office/drawing/2014/main" id="{02711F58-73A1-4484-B97D-0B58E36D8391}"/>
                </a:ext>
              </a:extLst>
            </p:cNvPr>
            <p:cNvCxnSpPr>
              <a:cxnSpLocks/>
              <a:stCxn id="119" idx="2"/>
              <a:endCxn id="120" idx="0"/>
            </p:cNvCxnSpPr>
            <p:nvPr/>
          </p:nvCxnSpPr>
          <p:spPr>
            <a:xfrm>
              <a:off x="4431671" y="1159796"/>
              <a:ext cx="911" cy="903134"/>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sp>
          <p:nvSpPr>
            <p:cNvPr id="122" name="TextBox 49">
              <a:extLst>
                <a:ext uri="{FF2B5EF4-FFF2-40B4-BE49-F238E27FC236}">
                  <a16:creationId xmlns:a16="http://schemas.microsoft.com/office/drawing/2014/main" id="{9ECBE4B4-E868-48E4-96D4-6D134658C6D9}"/>
                </a:ext>
              </a:extLst>
            </p:cNvPr>
            <p:cNvSpPr txBox="1"/>
            <p:nvPr/>
          </p:nvSpPr>
          <p:spPr>
            <a:xfrm>
              <a:off x="3140160" y="2982655"/>
              <a:ext cx="2587559" cy="338554"/>
            </a:xfrm>
            <a:prstGeom prst="rect">
              <a:avLst/>
            </a:prstGeom>
            <a:solidFill>
              <a:srgbClr val="7CD6D0"/>
            </a:solidFill>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en-US"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積極</a:t>
              </a:r>
              <a:r>
                <a:rPr lang="zh-CN" altLang="zh-HK"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行為</a:t>
              </a:r>
              <a:r>
                <a:rPr lang="zh-TW" altLang="en-US" sz="1600" b="1" kern="100" dirty="0">
                  <a:solidFill>
                    <a:schemeClr val="tx1"/>
                  </a:solidFill>
                  <a:latin typeface="Georgia" panose="02040502050405020303" pitchFamily="18" charset="0"/>
                  <a:ea typeface="標楷體" panose="03000509000000000000" pitchFamily="65" charset="-120"/>
                  <a:cs typeface="Times New Roman" panose="02020603050405020304" pitchFamily="18" charset="0"/>
                </a:rPr>
                <a:t>介入</a:t>
              </a:r>
              <a:endParaRPr lang="en-GB" sz="1600" b="1" dirty="0">
                <a:solidFill>
                  <a:schemeClr val="tx1"/>
                </a:solidFill>
              </a:endParaRPr>
            </a:p>
          </p:txBody>
        </p:sp>
        <p:sp>
          <p:nvSpPr>
            <p:cNvPr id="123" name="TextBox 51">
              <a:extLst>
                <a:ext uri="{FF2B5EF4-FFF2-40B4-BE49-F238E27FC236}">
                  <a16:creationId xmlns:a16="http://schemas.microsoft.com/office/drawing/2014/main" id="{89DA7B5F-743C-46F2-94F0-44A22B94CD29}"/>
                </a:ext>
              </a:extLst>
            </p:cNvPr>
            <p:cNvSpPr txBox="1"/>
            <p:nvPr/>
          </p:nvSpPr>
          <p:spPr>
            <a:xfrm>
              <a:off x="3140160" y="3509469"/>
              <a:ext cx="2587559" cy="338554"/>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完成基線後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四星期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endParaRPr lang="en-GB" altLang="zh-HK" sz="1600" dirty="0"/>
            </a:p>
          </p:txBody>
        </p:sp>
        <p:sp>
          <p:nvSpPr>
            <p:cNvPr id="124" name="TextBox 62">
              <a:extLst>
                <a:ext uri="{FF2B5EF4-FFF2-40B4-BE49-F238E27FC236}">
                  <a16:creationId xmlns:a16="http://schemas.microsoft.com/office/drawing/2014/main" id="{DB7F8F98-6DAD-45F0-8B83-CDEC21951C8F}"/>
                </a:ext>
              </a:extLst>
            </p:cNvPr>
            <p:cNvSpPr txBox="1"/>
            <p:nvPr/>
          </p:nvSpPr>
          <p:spPr>
            <a:xfrm>
              <a:off x="3138802" y="4036282"/>
              <a:ext cx="2587559" cy="338554"/>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49263" indent="-357188" algn="just">
                <a:lnSpc>
                  <a:spcPct val="100000"/>
                </a:lnSpc>
                <a:buNone/>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完成基線後第三個月</a:t>
              </a:r>
              <a:r>
                <a:rPr lang="en-US" altLang="zh-CN" sz="16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(T3)</a:t>
              </a:r>
              <a:endParaRPr lang="en-US" altLang="zh-CN" sz="16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25" name="TextBox 64">
              <a:extLst>
                <a:ext uri="{FF2B5EF4-FFF2-40B4-BE49-F238E27FC236}">
                  <a16:creationId xmlns:a16="http://schemas.microsoft.com/office/drawing/2014/main" id="{EC6994CD-FFF2-416D-9888-CB7894CBA74F}"/>
                </a:ext>
              </a:extLst>
            </p:cNvPr>
            <p:cNvSpPr txBox="1"/>
            <p:nvPr/>
          </p:nvSpPr>
          <p:spPr>
            <a:xfrm>
              <a:off x="3141655" y="4563096"/>
              <a:ext cx="2587559" cy="338554"/>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49263" indent="-357188" algn="just">
                <a:lnSpc>
                  <a:spcPct val="100000"/>
                </a:lnSpc>
                <a:buNone/>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完成基線後第六個月</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(T4)</a:t>
              </a:r>
              <a:endParaRPr lang="en-US" altLang="zh-CN" sz="1600" dirty="0">
                <a:latin typeface="Times New Roman" panose="02020603050405020304" pitchFamily="18" charset="0"/>
                <a:ea typeface="標楷體" panose="03000509000000000000" pitchFamily="65" charset="-120"/>
                <a:cs typeface="Times New Roman" panose="02020603050405020304" pitchFamily="18" charset="0"/>
              </a:endParaRPr>
            </a:p>
          </p:txBody>
        </p:sp>
        <p:cxnSp>
          <p:nvCxnSpPr>
            <p:cNvPr id="126" name="Straight Connector 18">
              <a:extLst>
                <a:ext uri="{FF2B5EF4-FFF2-40B4-BE49-F238E27FC236}">
                  <a16:creationId xmlns:a16="http://schemas.microsoft.com/office/drawing/2014/main" id="{BB305573-08E5-448C-BEC6-9CBC48B75926}"/>
                </a:ext>
              </a:extLst>
            </p:cNvPr>
            <p:cNvCxnSpPr>
              <a:stCxn id="122" idx="2"/>
              <a:endCxn id="123" idx="0"/>
            </p:cNvCxnSpPr>
            <p:nvPr/>
          </p:nvCxnSpPr>
          <p:spPr>
            <a:xfrm>
              <a:off x="4433940" y="3321209"/>
              <a:ext cx="0" cy="188260"/>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cxnSp>
          <p:nvCxnSpPr>
            <p:cNvPr id="127" name="Straight Connector 20">
              <a:extLst>
                <a:ext uri="{FF2B5EF4-FFF2-40B4-BE49-F238E27FC236}">
                  <a16:creationId xmlns:a16="http://schemas.microsoft.com/office/drawing/2014/main" id="{8EDB54DF-D14E-4496-992B-EF13252AA31E}"/>
                </a:ext>
              </a:extLst>
            </p:cNvPr>
            <p:cNvCxnSpPr>
              <a:stCxn id="123" idx="2"/>
              <a:endCxn id="124" idx="0"/>
            </p:cNvCxnSpPr>
            <p:nvPr/>
          </p:nvCxnSpPr>
          <p:spPr>
            <a:xfrm flipH="1">
              <a:off x="4432582" y="3848023"/>
              <a:ext cx="1358" cy="188259"/>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cxnSp>
          <p:nvCxnSpPr>
            <p:cNvPr id="128" name="Straight Connector 22">
              <a:extLst>
                <a:ext uri="{FF2B5EF4-FFF2-40B4-BE49-F238E27FC236}">
                  <a16:creationId xmlns:a16="http://schemas.microsoft.com/office/drawing/2014/main" id="{40FDBF4E-2C9D-4216-97C7-586DB7245FCF}"/>
                </a:ext>
              </a:extLst>
            </p:cNvPr>
            <p:cNvCxnSpPr>
              <a:stCxn id="124" idx="2"/>
              <a:endCxn id="125" idx="0"/>
            </p:cNvCxnSpPr>
            <p:nvPr/>
          </p:nvCxnSpPr>
          <p:spPr>
            <a:xfrm>
              <a:off x="4432582" y="4374836"/>
              <a:ext cx="2853" cy="188260"/>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sp>
          <p:nvSpPr>
            <p:cNvPr id="129" name="TextBox 65">
              <a:extLst>
                <a:ext uri="{FF2B5EF4-FFF2-40B4-BE49-F238E27FC236}">
                  <a16:creationId xmlns:a16="http://schemas.microsoft.com/office/drawing/2014/main" id="{E1C82A58-CBD2-4B41-9A2F-4F96BEB84BCD}"/>
                </a:ext>
              </a:extLst>
            </p:cNvPr>
            <p:cNvSpPr txBox="1"/>
            <p:nvPr/>
          </p:nvSpPr>
          <p:spPr>
            <a:xfrm>
              <a:off x="417304" y="2982655"/>
              <a:ext cx="2587559" cy="338554"/>
            </a:xfrm>
            <a:prstGeom prst="rect">
              <a:avLst/>
            </a:prstGeom>
            <a:solidFill>
              <a:srgbClr val="7CD6D0"/>
            </a:solidFill>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CN" altLang="zh-HK"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靜觀</a:t>
              </a:r>
              <a:r>
                <a:rPr lang="zh-TW" altLang="en-US" sz="1600" b="1" kern="100" dirty="0">
                  <a:solidFill>
                    <a:schemeClr val="tx1"/>
                  </a:solidFill>
                  <a:latin typeface="Georgia" panose="02040502050405020303" pitchFamily="18" charset="0"/>
                  <a:ea typeface="標楷體" panose="03000509000000000000" pitchFamily="65" charset="-120"/>
                  <a:cs typeface="Times New Roman" panose="02020603050405020304" pitchFamily="18" charset="0"/>
                </a:rPr>
                <a:t>介入</a:t>
              </a:r>
              <a:endParaRPr lang="en-GB" sz="1600" b="1" dirty="0">
                <a:solidFill>
                  <a:schemeClr val="tx1"/>
                </a:solidFill>
              </a:endParaRPr>
            </a:p>
          </p:txBody>
        </p:sp>
        <p:sp>
          <p:nvSpPr>
            <p:cNvPr id="130" name="TextBox 66">
              <a:extLst>
                <a:ext uri="{FF2B5EF4-FFF2-40B4-BE49-F238E27FC236}">
                  <a16:creationId xmlns:a16="http://schemas.microsoft.com/office/drawing/2014/main" id="{FBC0F03B-A7CF-4D50-8F4F-96E4D85A51D4}"/>
                </a:ext>
              </a:extLst>
            </p:cNvPr>
            <p:cNvSpPr txBox="1"/>
            <p:nvPr/>
          </p:nvSpPr>
          <p:spPr>
            <a:xfrm>
              <a:off x="417304" y="3509469"/>
              <a:ext cx="2587559" cy="338554"/>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完成基線後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四星期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endParaRPr lang="en-GB" sz="1600" dirty="0"/>
            </a:p>
          </p:txBody>
        </p:sp>
        <p:sp>
          <p:nvSpPr>
            <p:cNvPr id="131" name="TextBox 67">
              <a:extLst>
                <a:ext uri="{FF2B5EF4-FFF2-40B4-BE49-F238E27FC236}">
                  <a16:creationId xmlns:a16="http://schemas.microsoft.com/office/drawing/2014/main" id="{37D415F0-A4A1-4381-BD03-A52E0973E8D1}"/>
                </a:ext>
              </a:extLst>
            </p:cNvPr>
            <p:cNvSpPr txBox="1"/>
            <p:nvPr/>
          </p:nvSpPr>
          <p:spPr>
            <a:xfrm>
              <a:off x="415946" y="4036282"/>
              <a:ext cx="2587559" cy="338554"/>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49263" indent="-357188" algn="just">
                <a:lnSpc>
                  <a:spcPct val="100000"/>
                </a:lnSpc>
                <a:buNone/>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完成基線後第三個月</a:t>
              </a:r>
              <a:r>
                <a:rPr lang="en-US" altLang="zh-CN" sz="16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(T3)</a:t>
              </a:r>
              <a:endParaRPr lang="en-US" altLang="zh-CN" sz="16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32" name="TextBox 68">
              <a:extLst>
                <a:ext uri="{FF2B5EF4-FFF2-40B4-BE49-F238E27FC236}">
                  <a16:creationId xmlns:a16="http://schemas.microsoft.com/office/drawing/2014/main" id="{80108093-6D93-4F42-91EB-33FB5AAF4CD0}"/>
                </a:ext>
              </a:extLst>
            </p:cNvPr>
            <p:cNvSpPr txBox="1"/>
            <p:nvPr/>
          </p:nvSpPr>
          <p:spPr>
            <a:xfrm>
              <a:off x="418799" y="4563096"/>
              <a:ext cx="2587559" cy="338554"/>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49263" indent="-357188" algn="just">
                <a:lnSpc>
                  <a:spcPct val="100000"/>
                </a:lnSpc>
                <a:buNone/>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完成基線後第六個月</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(T4)</a:t>
              </a:r>
              <a:endParaRPr lang="en-US" altLang="zh-CN" sz="1600" dirty="0">
                <a:latin typeface="Times New Roman" panose="02020603050405020304" pitchFamily="18" charset="0"/>
                <a:ea typeface="標楷體" panose="03000509000000000000" pitchFamily="65" charset="-120"/>
                <a:cs typeface="Times New Roman" panose="02020603050405020304" pitchFamily="18" charset="0"/>
              </a:endParaRPr>
            </a:p>
          </p:txBody>
        </p:sp>
        <p:cxnSp>
          <p:nvCxnSpPr>
            <p:cNvPr id="133" name="Straight Connector 69">
              <a:extLst>
                <a:ext uri="{FF2B5EF4-FFF2-40B4-BE49-F238E27FC236}">
                  <a16:creationId xmlns:a16="http://schemas.microsoft.com/office/drawing/2014/main" id="{14321736-1DB1-46E8-A764-D009D9CF0BEF}"/>
                </a:ext>
              </a:extLst>
            </p:cNvPr>
            <p:cNvCxnSpPr>
              <a:stCxn id="129" idx="2"/>
              <a:endCxn id="130" idx="0"/>
            </p:cNvCxnSpPr>
            <p:nvPr/>
          </p:nvCxnSpPr>
          <p:spPr>
            <a:xfrm>
              <a:off x="1711084" y="3321210"/>
              <a:ext cx="0" cy="188259"/>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cxnSp>
          <p:nvCxnSpPr>
            <p:cNvPr id="134" name="Straight Connector 70">
              <a:extLst>
                <a:ext uri="{FF2B5EF4-FFF2-40B4-BE49-F238E27FC236}">
                  <a16:creationId xmlns:a16="http://schemas.microsoft.com/office/drawing/2014/main" id="{95088331-9B79-4497-92CD-6CE9DB3223F4}"/>
                </a:ext>
              </a:extLst>
            </p:cNvPr>
            <p:cNvCxnSpPr>
              <a:stCxn id="130" idx="2"/>
              <a:endCxn id="131" idx="0"/>
            </p:cNvCxnSpPr>
            <p:nvPr/>
          </p:nvCxnSpPr>
          <p:spPr>
            <a:xfrm flipH="1">
              <a:off x="1709726" y="3848023"/>
              <a:ext cx="1358" cy="188259"/>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cxnSp>
          <p:nvCxnSpPr>
            <p:cNvPr id="135" name="Straight Connector 71">
              <a:extLst>
                <a:ext uri="{FF2B5EF4-FFF2-40B4-BE49-F238E27FC236}">
                  <a16:creationId xmlns:a16="http://schemas.microsoft.com/office/drawing/2014/main" id="{E57FE9B2-6F84-40D9-8A86-2D9039C6789F}"/>
                </a:ext>
              </a:extLst>
            </p:cNvPr>
            <p:cNvCxnSpPr>
              <a:stCxn id="131" idx="2"/>
              <a:endCxn id="132" idx="0"/>
            </p:cNvCxnSpPr>
            <p:nvPr/>
          </p:nvCxnSpPr>
          <p:spPr>
            <a:xfrm>
              <a:off x="1709726" y="4374836"/>
              <a:ext cx="2853" cy="188260"/>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sp>
          <p:nvSpPr>
            <p:cNvPr id="136" name="TextBox 72">
              <a:extLst>
                <a:ext uri="{FF2B5EF4-FFF2-40B4-BE49-F238E27FC236}">
                  <a16:creationId xmlns:a16="http://schemas.microsoft.com/office/drawing/2014/main" id="{29D7ECF6-6E6C-48FE-B6E2-9FEF47BC27EC}"/>
                </a:ext>
              </a:extLst>
            </p:cNvPr>
            <p:cNvSpPr txBox="1"/>
            <p:nvPr/>
          </p:nvSpPr>
          <p:spPr>
            <a:xfrm>
              <a:off x="5863016" y="2979707"/>
              <a:ext cx="2587559" cy="338554"/>
            </a:xfrm>
            <a:prstGeom prst="rect">
              <a:avLst/>
            </a:prstGeom>
            <a:solidFill>
              <a:srgbClr val="7CD6D0"/>
            </a:solidFill>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zh-HK"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電話「友同行」</a:t>
              </a:r>
              <a:endParaRPr lang="en-GB" sz="1600" b="1" dirty="0">
                <a:solidFill>
                  <a:schemeClr val="tx1"/>
                </a:solidFill>
              </a:endParaRPr>
            </a:p>
          </p:txBody>
        </p:sp>
        <p:sp>
          <p:nvSpPr>
            <p:cNvPr id="137" name="TextBox 73">
              <a:extLst>
                <a:ext uri="{FF2B5EF4-FFF2-40B4-BE49-F238E27FC236}">
                  <a16:creationId xmlns:a16="http://schemas.microsoft.com/office/drawing/2014/main" id="{3935430F-117E-41D3-BDCA-7D51C873DDA7}"/>
                </a:ext>
              </a:extLst>
            </p:cNvPr>
            <p:cNvSpPr txBox="1"/>
            <p:nvPr/>
          </p:nvSpPr>
          <p:spPr>
            <a:xfrm>
              <a:off x="5863016" y="3506520"/>
              <a:ext cx="2587559" cy="338554"/>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完成基線後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四星期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endParaRPr lang="en-GB" altLang="zh-HK" sz="1600" dirty="0"/>
            </a:p>
          </p:txBody>
        </p:sp>
        <p:sp>
          <p:nvSpPr>
            <p:cNvPr id="138" name="TextBox 74">
              <a:extLst>
                <a:ext uri="{FF2B5EF4-FFF2-40B4-BE49-F238E27FC236}">
                  <a16:creationId xmlns:a16="http://schemas.microsoft.com/office/drawing/2014/main" id="{C84676EB-9E49-49B7-A9F0-2CB4C6949780}"/>
                </a:ext>
              </a:extLst>
            </p:cNvPr>
            <p:cNvSpPr txBox="1"/>
            <p:nvPr/>
          </p:nvSpPr>
          <p:spPr>
            <a:xfrm>
              <a:off x="5861658" y="4033334"/>
              <a:ext cx="2587559" cy="338554"/>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49263" indent="-357188" algn="just">
                <a:lnSpc>
                  <a:spcPct val="100000"/>
                </a:lnSpc>
                <a:buNone/>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完成基線後第三個月</a:t>
              </a:r>
              <a:r>
                <a:rPr lang="en-US" altLang="zh-CN" sz="16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(T3)</a:t>
              </a:r>
              <a:endParaRPr lang="en-US" altLang="zh-CN" sz="16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39" name="TextBox 75">
              <a:extLst>
                <a:ext uri="{FF2B5EF4-FFF2-40B4-BE49-F238E27FC236}">
                  <a16:creationId xmlns:a16="http://schemas.microsoft.com/office/drawing/2014/main" id="{80D81F4C-5E3F-459B-9AC1-4F58C2B09778}"/>
                </a:ext>
              </a:extLst>
            </p:cNvPr>
            <p:cNvSpPr txBox="1"/>
            <p:nvPr/>
          </p:nvSpPr>
          <p:spPr>
            <a:xfrm>
              <a:off x="5864511" y="4560147"/>
              <a:ext cx="2587559" cy="338554"/>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49263" indent="-357188" algn="just">
                <a:lnSpc>
                  <a:spcPct val="100000"/>
                </a:lnSpc>
                <a:buNone/>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完成基線後第六個月</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(T4)</a:t>
              </a:r>
              <a:endParaRPr lang="en-US" altLang="zh-CN" sz="1600" dirty="0">
                <a:latin typeface="Times New Roman" panose="02020603050405020304" pitchFamily="18" charset="0"/>
                <a:ea typeface="標楷體" panose="03000509000000000000" pitchFamily="65" charset="-120"/>
                <a:cs typeface="Times New Roman" panose="02020603050405020304" pitchFamily="18" charset="0"/>
              </a:endParaRPr>
            </a:p>
          </p:txBody>
        </p:sp>
        <p:cxnSp>
          <p:nvCxnSpPr>
            <p:cNvPr id="140" name="Straight Connector 76">
              <a:extLst>
                <a:ext uri="{FF2B5EF4-FFF2-40B4-BE49-F238E27FC236}">
                  <a16:creationId xmlns:a16="http://schemas.microsoft.com/office/drawing/2014/main" id="{8F446287-B916-42C9-9343-E0B653CA8FC6}"/>
                </a:ext>
              </a:extLst>
            </p:cNvPr>
            <p:cNvCxnSpPr>
              <a:stCxn id="136" idx="2"/>
              <a:endCxn id="137" idx="0"/>
            </p:cNvCxnSpPr>
            <p:nvPr/>
          </p:nvCxnSpPr>
          <p:spPr>
            <a:xfrm>
              <a:off x="7156796" y="3318261"/>
              <a:ext cx="0" cy="188259"/>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cxnSp>
          <p:nvCxnSpPr>
            <p:cNvPr id="141" name="Straight Connector 77">
              <a:extLst>
                <a:ext uri="{FF2B5EF4-FFF2-40B4-BE49-F238E27FC236}">
                  <a16:creationId xmlns:a16="http://schemas.microsoft.com/office/drawing/2014/main" id="{71FD09A9-B313-4FB8-A37D-11CE8D9537E7}"/>
                </a:ext>
              </a:extLst>
            </p:cNvPr>
            <p:cNvCxnSpPr>
              <a:stCxn id="137" idx="2"/>
              <a:endCxn id="138" idx="0"/>
            </p:cNvCxnSpPr>
            <p:nvPr/>
          </p:nvCxnSpPr>
          <p:spPr>
            <a:xfrm flipH="1">
              <a:off x="7155438" y="3845074"/>
              <a:ext cx="1358" cy="188260"/>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cxnSp>
          <p:nvCxnSpPr>
            <p:cNvPr id="142" name="Straight Connector 78">
              <a:extLst>
                <a:ext uri="{FF2B5EF4-FFF2-40B4-BE49-F238E27FC236}">
                  <a16:creationId xmlns:a16="http://schemas.microsoft.com/office/drawing/2014/main" id="{A3110EDC-F632-4AE4-97C5-62855DB3A038}"/>
                </a:ext>
              </a:extLst>
            </p:cNvPr>
            <p:cNvCxnSpPr>
              <a:stCxn id="138" idx="2"/>
              <a:endCxn id="139" idx="0"/>
            </p:cNvCxnSpPr>
            <p:nvPr/>
          </p:nvCxnSpPr>
          <p:spPr>
            <a:xfrm>
              <a:off x="7155438" y="4371888"/>
              <a:ext cx="2853" cy="188259"/>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cxnSp>
          <p:nvCxnSpPr>
            <p:cNvPr id="143" name="Straight Connector 79">
              <a:extLst>
                <a:ext uri="{FF2B5EF4-FFF2-40B4-BE49-F238E27FC236}">
                  <a16:creationId xmlns:a16="http://schemas.microsoft.com/office/drawing/2014/main" id="{C858B945-73E2-4B68-A758-87E14BA35E80}"/>
                </a:ext>
              </a:extLst>
            </p:cNvPr>
            <p:cNvCxnSpPr/>
            <p:nvPr/>
          </p:nvCxnSpPr>
          <p:spPr>
            <a:xfrm>
              <a:off x="1709726" y="2787671"/>
              <a:ext cx="0" cy="194984"/>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cxnSp>
          <p:nvCxnSpPr>
            <p:cNvPr id="144" name="Straight Connector 80">
              <a:extLst>
                <a:ext uri="{FF2B5EF4-FFF2-40B4-BE49-F238E27FC236}">
                  <a16:creationId xmlns:a16="http://schemas.microsoft.com/office/drawing/2014/main" id="{3B7939DC-08E2-470E-A54A-763F24F0BA19}"/>
                </a:ext>
              </a:extLst>
            </p:cNvPr>
            <p:cNvCxnSpPr>
              <a:cxnSpLocks/>
              <a:stCxn id="122" idx="0"/>
              <a:endCxn id="120" idx="2"/>
            </p:cNvCxnSpPr>
            <p:nvPr/>
          </p:nvCxnSpPr>
          <p:spPr>
            <a:xfrm flipH="1" flipV="1">
              <a:off x="4432582" y="2586150"/>
              <a:ext cx="1358" cy="396505"/>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cxnSp>
          <p:nvCxnSpPr>
            <p:cNvPr id="145" name="Straight Connector 81">
              <a:extLst>
                <a:ext uri="{FF2B5EF4-FFF2-40B4-BE49-F238E27FC236}">
                  <a16:creationId xmlns:a16="http://schemas.microsoft.com/office/drawing/2014/main" id="{D1FCF075-4AB9-4220-AAE0-CCD3E2827644}"/>
                </a:ext>
              </a:extLst>
            </p:cNvPr>
            <p:cNvCxnSpPr/>
            <p:nvPr/>
          </p:nvCxnSpPr>
          <p:spPr>
            <a:xfrm>
              <a:off x="7153052" y="2782156"/>
              <a:ext cx="0" cy="194984"/>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cxnSp>
          <p:nvCxnSpPr>
            <p:cNvPr id="146" name="Straight Connector 24">
              <a:extLst>
                <a:ext uri="{FF2B5EF4-FFF2-40B4-BE49-F238E27FC236}">
                  <a16:creationId xmlns:a16="http://schemas.microsoft.com/office/drawing/2014/main" id="{E2C9F249-2822-4AF8-B6A6-6C7144B858ED}"/>
                </a:ext>
              </a:extLst>
            </p:cNvPr>
            <p:cNvCxnSpPr>
              <a:cxnSpLocks/>
            </p:cNvCxnSpPr>
            <p:nvPr/>
          </p:nvCxnSpPr>
          <p:spPr>
            <a:xfrm>
              <a:off x="1709726" y="2787671"/>
              <a:ext cx="5443327" cy="0"/>
            </a:xfrm>
            <a:prstGeom prst="line">
              <a:avLst/>
            </a:prstGeom>
            <a:ln>
              <a:solidFill>
                <a:srgbClr val="3CBEB4"/>
              </a:solidFill>
            </a:ln>
          </p:spPr>
          <p:style>
            <a:lnRef idx="1">
              <a:schemeClr val="accent2"/>
            </a:lnRef>
            <a:fillRef idx="0">
              <a:schemeClr val="accent2"/>
            </a:fillRef>
            <a:effectRef idx="0">
              <a:schemeClr val="accent2"/>
            </a:effectRef>
            <a:fontRef idx="minor">
              <a:schemeClr val="tx1"/>
            </a:fontRef>
          </p:style>
        </p:cxnSp>
        <p:grpSp>
          <p:nvGrpSpPr>
            <p:cNvPr id="174" name="群組 173">
              <a:extLst>
                <a:ext uri="{FF2B5EF4-FFF2-40B4-BE49-F238E27FC236}">
                  <a16:creationId xmlns:a16="http://schemas.microsoft.com/office/drawing/2014/main" id="{59EE52F8-8807-4E9B-AB9D-B3EBF93D143E}"/>
                </a:ext>
              </a:extLst>
            </p:cNvPr>
            <p:cNvGrpSpPr/>
            <p:nvPr/>
          </p:nvGrpSpPr>
          <p:grpSpPr>
            <a:xfrm>
              <a:off x="6288391" y="97769"/>
              <a:ext cx="2689762" cy="300082"/>
              <a:chOff x="6288391" y="21569"/>
              <a:chExt cx="2689762" cy="300082"/>
            </a:xfrm>
          </p:grpSpPr>
          <p:sp>
            <p:nvSpPr>
              <p:cNvPr id="171" name="空心弧 30">
                <a:extLst>
                  <a:ext uri="{FF2B5EF4-FFF2-40B4-BE49-F238E27FC236}">
                    <a16:creationId xmlns:a16="http://schemas.microsoft.com/office/drawing/2014/main" id="{9BBB2CDB-BBF0-4281-B693-DE7D9FD37008}"/>
                  </a:ext>
                </a:extLst>
              </p:cNvPr>
              <p:cNvSpPr/>
              <p:nvPr/>
            </p:nvSpPr>
            <p:spPr>
              <a:xfrm>
                <a:off x="6288391" y="59973"/>
                <a:ext cx="2689762" cy="234252"/>
              </a:xfrm>
              <a:prstGeom prst="rect">
                <a:avLst/>
              </a:prstGeom>
              <a:solidFill>
                <a:srgbClr val="3CBEB4"/>
              </a:solidFill>
              <a:ln w="25400" cap="flat" cmpd="sng" algn="ctr">
                <a:noFill/>
                <a:prstDash val="solid"/>
              </a:ln>
              <a:effectLst/>
            </p:spPr>
            <p:txBody>
              <a:bodyPr lIns="0" tIns="0" rIns="0" bIns="135000" rtlCol="0" anchor="b"/>
              <a:lstStyle/>
              <a:p>
                <a:pPr algn="ctr">
                  <a:defRPr/>
                </a:pPr>
                <a:endParaRPr lang="en-US" altLang="zh-HK" b="1" dirty="0">
                  <a:solidFill>
                    <a:schemeClr val="dk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sp>
            <p:nvSpPr>
              <p:cNvPr id="173" name="文字方塊 172">
                <a:extLst>
                  <a:ext uri="{FF2B5EF4-FFF2-40B4-BE49-F238E27FC236}">
                    <a16:creationId xmlns:a16="http://schemas.microsoft.com/office/drawing/2014/main" id="{8AFCF219-EEE2-434B-A8C9-633E7982EA9E}"/>
                  </a:ext>
                </a:extLst>
              </p:cNvPr>
              <p:cNvSpPr txBox="1"/>
              <p:nvPr/>
            </p:nvSpPr>
            <p:spPr>
              <a:xfrm>
                <a:off x="6423661" y="21569"/>
                <a:ext cx="2377440" cy="300082"/>
              </a:xfrm>
              <a:prstGeom prst="rect">
                <a:avLst/>
              </a:prstGeom>
              <a:noFill/>
            </p:spPr>
            <p:txBody>
              <a:bodyPr wrap="square">
                <a:spAutoFit/>
              </a:bodyPr>
              <a:lstStyle/>
              <a:p>
                <a:pPr algn="ctr"/>
                <a:r>
                  <a:rPr lang="zh-TW" altLang="en-US"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招募對象</a:t>
                </a:r>
                <a:endParaRPr lang="en-GB" altLang="zh-HK"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grpSp>
        <p:sp>
          <p:nvSpPr>
            <p:cNvPr id="175" name="TextBox 11">
              <a:extLst>
                <a:ext uri="{FF2B5EF4-FFF2-40B4-BE49-F238E27FC236}">
                  <a16:creationId xmlns:a16="http://schemas.microsoft.com/office/drawing/2014/main" id="{05EA88E8-01E7-4F66-833F-862BE767CED7}"/>
                </a:ext>
              </a:extLst>
            </p:cNvPr>
            <p:cNvSpPr txBox="1"/>
            <p:nvPr/>
          </p:nvSpPr>
          <p:spPr>
            <a:xfrm>
              <a:off x="3142575" y="1457366"/>
              <a:ext cx="2588400" cy="338554"/>
            </a:xfrm>
            <a:prstGeom prst="rect">
              <a:avLst/>
            </a:prstGeom>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en-US" sz="1600" b="1" dirty="0">
                  <a:latin typeface="標楷體" panose="03000509000000000000" pitchFamily="65" charset="-120"/>
                  <a:ea typeface="標楷體" panose="03000509000000000000" pitchFamily="65" charset="-120"/>
                  <a:cs typeface="Times New Roman" panose="02020603050405020304" pitchFamily="18" charset="0"/>
                </a:rPr>
                <a:t>基線</a:t>
              </a:r>
              <a:r>
                <a:rPr lang="zh-TW" altLang="en-US" sz="1600" b="1" dirty="0">
                  <a:latin typeface="Times New Roman" panose="02020603050405020304" pitchFamily="18" charset="0"/>
                  <a:cs typeface="Times New Roman" panose="02020603050405020304" pitchFamily="18" charset="0"/>
                </a:rPr>
                <a:t>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(T1)</a:t>
              </a:r>
              <a:endParaRPr lang="en-GB" sz="1600" dirty="0">
                <a:latin typeface="Times New Roman" panose="02020603050405020304" pitchFamily="18" charset="0"/>
                <a:cs typeface="Times New Roman" panose="02020603050405020304" pitchFamily="18" charset="0"/>
              </a:endParaRPr>
            </a:p>
          </p:txBody>
        </p:sp>
      </p:grpSp>
      <p:sp>
        <p:nvSpPr>
          <p:cNvPr id="43" name="投影片編號版面配置區 11">
            <a:extLst>
              <a:ext uri="{FF2B5EF4-FFF2-40B4-BE49-F238E27FC236}">
                <a16:creationId xmlns:a16="http://schemas.microsoft.com/office/drawing/2014/main" id="{24B88FD7-9967-47B0-950C-74C9B4E4D8FF}"/>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17</a:t>
            </a:fld>
            <a:endParaRPr lang="zh-CN" altLang="en-US" sz="2800" dirty="0">
              <a:latin typeface="+mn-lt"/>
            </a:endParaRPr>
          </a:p>
        </p:txBody>
      </p:sp>
    </p:spTree>
    <p:extLst>
      <p:ext uri="{BB962C8B-B14F-4D97-AF65-F5344CB8AC3E}">
        <p14:creationId xmlns:p14="http://schemas.microsoft.com/office/powerpoint/2010/main" val="758308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8">
            <a:extLst>
              <a:ext uri="{FF2B5EF4-FFF2-40B4-BE49-F238E27FC236}">
                <a16:creationId xmlns:a16="http://schemas.microsoft.com/office/drawing/2014/main" id="{5F35F963-FB5A-43D4-AAC4-FBC3CAC040C6}"/>
              </a:ext>
            </a:extLst>
          </p:cNvPr>
          <p:cNvSpPr txBox="1"/>
          <p:nvPr/>
        </p:nvSpPr>
        <p:spPr>
          <a:xfrm>
            <a:off x="1010332" y="193527"/>
            <a:ext cx="2921925" cy="562142"/>
          </a:xfrm>
          <a:prstGeom prst="rect">
            <a:avLst/>
          </a:prstGeom>
          <a:solidFill>
            <a:schemeClr val="accent4">
              <a:lumMod val="75000"/>
            </a:schemeClr>
          </a:solidFill>
        </p:spPr>
        <p:txBody>
          <a:bodyPr wrap="square" rtlCol="0">
            <a:spAutoFit/>
          </a:bodyPr>
          <a:lstStyle/>
          <a:p>
            <a:pPr>
              <a:lnSpc>
                <a:spcPct val="130000"/>
              </a:lnSpc>
              <a:defRPr/>
            </a:pPr>
            <a:r>
              <a:rPr lang="zh-HK" altLang="en-US" sz="2600" b="1" kern="0" dirty="0">
                <a:solidFill>
                  <a:schemeClr val="bg1"/>
                </a:solidFill>
                <a:latin typeface="標楷體" panose="03000509000000000000" pitchFamily="65" charset="-120"/>
                <a:ea typeface="標楷體" panose="03000509000000000000" pitchFamily="65" charset="-120"/>
              </a:rPr>
              <a:t>介入活動</a:t>
            </a: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2" name="群組 1">
            <a:extLst>
              <a:ext uri="{FF2B5EF4-FFF2-40B4-BE49-F238E27FC236}">
                <a16:creationId xmlns:a16="http://schemas.microsoft.com/office/drawing/2014/main" id="{91E0A08E-672A-4B9F-9620-23C59B6819A9}"/>
              </a:ext>
            </a:extLst>
          </p:cNvPr>
          <p:cNvGrpSpPr/>
          <p:nvPr/>
        </p:nvGrpSpPr>
        <p:grpSpPr>
          <a:xfrm>
            <a:off x="694525" y="1002182"/>
            <a:ext cx="2243087" cy="3967324"/>
            <a:chOff x="3512150" y="1002182"/>
            <a:chExt cx="2243087" cy="3967324"/>
          </a:xfrm>
        </p:grpSpPr>
        <p:grpSp>
          <p:nvGrpSpPr>
            <p:cNvPr id="36" name="群組 35">
              <a:extLst>
                <a:ext uri="{FF2B5EF4-FFF2-40B4-BE49-F238E27FC236}">
                  <a16:creationId xmlns:a16="http://schemas.microsoft.com/office/drawing/2014/main" id="{B326063C-172E-4A6D-ACB9-E814727763BD}"/>
                </a:ext>
              </a:extLst>
            </p:cNvPr>
            <p:cNvGrpSpPr/>
            <p:nvPr/>
          </p:nvGrpSpPr>
          <p:grpSpPr>
            <a:xfrm>
              <a:off x="3512150" y="1002182"/>
              <a:ext cx="2243087" cy="3967324"/>
              <a:chOff x="3512150" y="775726"/>
              <a:chExt cx="2243087" cy="4194900"/>
            </a:xfrm>
          </p:grpSpPr>
          <p:grpSp>
            <p:nvGrpSpPr>
              <p:cNvPr id="31" name="Group 24">
                <a:extLst>
                  <a:ext uri="{FF2B5EF4-FFF2-40B4-BE49-F238E27FC236}">
                    <a16:creationId xmlns:a16="http://schemas.microsoft.com/office/drawing/2014/main" id="{6B433385-A688-4A7F-B770-0DB7209B99C9}"/>
                  </a:ext>
                </a:extLst>
              </p:cNvPr>
              <p:cNvGrpSpPr/>
              <p:nvPr/>
            </p:nvGrpSpPr>
            <p:grpSpPr>
              <a:xfrm>
                <a:off x="3595237" y="775726"/>
                <a:ext cx="2160000" cy="4174247"/>
                <a:chOff x="8387179" y="1671271"/>
                <a:chExt cx="2912519" cy="4118440"/>
              </a:xfrm>
            </p:grpSpPr>
            <p:sp>
              <p:nvSpPr>
                <p:cNvPr id="32" name="Rounded Rectangle 3">
                  <a:extLst>
                    <a:ext uri="{FF2B5EF4-FFF2-40B4-BE49-F238E27FC236}">
                      <a16:creationId xmlns:a16="http://schemas.microsoft.com/office/drawing/2014/main" id="{6147DBF9-AEF4-4725-BAEA-41E09568DF47}"/>
                    </a:ext>
                  </a:extLst>
                </p:cNvPr>
                <p:cNvSpPr/>
                <p:nvPr/>
              </p:nvSpPr>
              <p:spPr>
                <a:xfrm>
                  <a:off x="8387181" y="1671271"/>
                  <a:ext cx="2912517" cy="4118440"/>
                </a:xfrm>
                <a:custGeom>
                  <a:avLst/>
                  <a:gdLst>
                    <a:gd name="connsiteX0" fmla="*/ 130869 w 1881086"/>
                    <a:gd name="connsiteY0" fmla="*/ 0 h 3024336"/>
                    <a:gd name="connsiteX1" fmla="*/ 1453307 w 1881086"/>
                    <a:gd name="connsiteY1" fmla="*/ 0 h 3024336"/>
                    <a:gd name="connsiteX2" fmla="*/ 1584176 w 1881086"/>
                    <a:gd name="connsiteY2" fmla="*/ 130869 h 3024336"/>
                    <a:gd name="connsiteX3" fmla="*/ 1584176 w 1881086"/>
                    <a:gd name="connsiteY3" fmla="*/ 131000 h 3024336"/>
                    <a:gd name="connsiteX4" fmla="*/ 1881086 w 1881086"/>
                    <a:gd name="connsiteY4" fmla="*/ 1538919 h 3024336"/>
                    <a:gd name="connsiteX5" fmla="*/ 1574806 w 1881086"/>
                    <a:gd name="connsiteY5" fmla="*/ 2939881 h 3024336"/>
                    <a:gd name="connsiteX6" fmla="*/ 1453307 w 1881086"/>
                    <a:gd name="connsiteY6" fmla="*/ 3024336 h 3024336"/>
                    <a:gd name="connsiteX7" fmla="*/ 130869 w 1881086"/>
                    <a:gd name="connsiteY7" fmla="*/ 3024336 h 3024336"/>
                    <a:gd name="connsiteX8" fmla="*/ 0 w 1881086"/>
                    <a:gd name="connsiteY8" fmla="*/ 2893467 h 3024336"/>
                    <a:gd name="connsiteX9" fmla="*/ 0 w 1881086"/>
                    <a:gd name="connsiteY9" fmla="*/ 130869 h 3024336"/>
                    <a:gd name="connsiteX10" fmla="*/ 130869 w 1881086"/>
                    <a:gd name="connsiteY10" fmla="*/ 0 h 302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81086" h="3024336">
                      <a:moveTo>
                        <a:pt x="130869" y="0"/>
                      </a:moveTo>
                      <a:lnTo>
                        <a:pt x="1453307" y="0"/>
                      </a:lnTo>
                      <a:cubicBezTo>
                        <a:pt x="1525584" y="0"/>
                        <a:pt x="1584176" y="58592"/>
                        <a:pt x="1584176" y="130869"/>
                      </a:cubicBezTo>
                      <a:lnTo>
                        <a:pt x="1584176" y="131000"/>
                      </a:lnTo>
                      <a:lnTo>
                        <a:pt x="1881086" y="1538919"/>
                      </a:lnTo>
                      <a:lnTo>
                        <a:pt x="1574806" y="2939881"/>
                      </a:lnTo>
                      <a:cubicBezTo>
                        <a:pt x="1556783" y="2989390"/>
                        <a:pt x="1509126" y="3024336"/>
                        <a:pt x="1453307" y="3024336"/>
                      </a:cubicBezTo>
                      <a:lnTo>
                        <a:pt x="130869" y="3024336"/>
                      </a:lnTo>
                      <a:cubicBezTo>
                        <a:pt x="58592" y="3024336"/>
                        <a:pt x="0" y="2965744"/>
                        <a:pt x="0" y="2893467"/>
                      </a:cubicBezTo>
                      <a:lnTo>
                        <a:pt x="0" y="130869"/>
                      </a:lnTo>
                      <a:cubicBezTo>
                        <a:pt x="0" y="58592"/>
                        <a:pt x="58592" y="0"/>
                        <a:pt x="130869" y="0"/>
                      </a:cubicBezTo>
                      <a:close/>
                    </a:path>
                  </a:pathLst>
                </a:custGeom>
                <a:solidFill>
                  <a:schemeClr val="bg1"/>
                </a:solidFill>
                <a:ln w="28575">
                  <a:solidFill>
                    <a:srgbClr val="5CBE7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solidFill>
                      <a:schemeClr val="accent1"/>
                    </a:solidFill>
                  </a:endParaRPr>
                </a:p>
              </p:txBody>
            </p:sp>
            <p:sp>
              <p:nvSpPr>
                <p:cNvPr id="33" name="Freeform: Shape 29">
                  <a:extLst>
                    <a:ext uri="{FF2B5EF4-FFF2-40B4-BE49-F238E27FC236}">
                      <a16:creationId xmlns:a16="http://schemas.microsoft.com/office/drawing/2014/main" id="{A541A7B4-89FA-4081-9144-3841C88F162F}"/>
                    </a:ext>
                  </a:extLst>
                </p:cNvPr>
                <p:cNvSpPr/>
                <p:nvPr/>
              </p:nvSpPr>
              <p:spPr>
                <a:xfrm>
                  <a:off x="8387179" y="4887808"/>
                  <a:ext cx="1029532" cy="901902"/>
                </a:xfrm>
                <a:custGeom>
                  <a:avLst/>
                  <a:gdLst>
                    <a:gd name="connsiteX0" fmla="*/ 0 w 1325574"/>
                    <a:gd name="connsiteY0" fmla="*/ 0 h 1161242"/>
                    <a:gd name="connsiteX1" fmla="*/ 1325574 w 1325574"/>
                    <a:gd name="connsiteY1" fmla="*/ 1161242 h 1161242"/>
                    <a:gd name="connsiteX2" fmla="*/ 202627 w 1325574"/>
                    <a:gd name="connsiteY2" fmla="*/ 1161242 h 1161242"/>
                    <a:gd name="connsiteX3" fmla="*/ 0 w 1325574"/>
                    <a:gd name="connsiteY3" fmla="*/ 983029 h 1161242"/>
                  </a:gdLst>
                  <a:ahLst/>
                  <a:cxnLst>
                    <a:cxn ang="0">
                      <a:pos x="connsiteX0" y="connsiteY0"/>
                    </a:cxn>
                    <a:cxn ang="0">
                      <a:pos x="connsiteX1" y="connsiteY1"/>
                    </a:cxn>
                    <a:cxn ang="0">
                      <a:pos x="connsiteX2" y="connsiteY2"/>
                    </a:cxn>
                    <a:cxn ang="0">
                      <a:pos x="connsiteX3" y="connsiteY3"/>
                    </a:cxn>
                  </a:cxnLst>
                  <a:rect l="l" t="t" r="r" b="b"/>
                  <a:pathLst>
                    <a:path w="1325574" h="1161242">
                      <a:moveTo>
                        <a:pt x="0" y="0"/>
                      </a:moveTo>
                      <a:lnTo>
                        <a:pt x="1325574" y="1161242"/>
                      </a:lnTo>
                      <a:lnTo>
                        <a:pt x="202627" y="1161242"/>
                      </a:lnTo>
                      <a:cubicBezTo>
                        <a:pt x="90719" y="1161242"/>
                        <a:pt x="0" y="1081453"/>
                        <a:pt x="0" y="983029"/>
                      </a:cubicBezTo>
                      <a:close/>
                    </a:path>
                  </a:pathLst>
                </a:custGeom>
                <a:solidFill>
                  <a:srgbClr val="5CBE7A"/>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700">
                    <a:solidFill>
                      <a:schemeClr val="accent1"/>
                    </a:solidFill>
                  </a:endParaRPr>
                </a:p>
              </p:txBody>
            </p:sp>
          </p:grpSp>
          <p:sp>
            <p:nvSpPr>
              <p:cNvPr id="34" name="TextBox 27">
                <a:extLst>
                  <a:ext uri="{FF2B5EF4-FFF2-40B4-BE49-F238E27FC236}">
                    <a16:creationId xmlns:a16="http://schemas.microsoft.com/office/drawing/2014/main" id="{E1D6DB6A-C67E-4995-90B5-5BD249808B0B}"/>
                  </a:ext>
                </a:extLst>
              </p:cNvPr>
              <p:cNvSpPr txBox="1"/>
              <p:nvPr/>
            </p:nvSpPr>
            <p:spPr>
              <a:xfrm>
                <a:off x="3512150" y="4515022"/>
                <a:ext cx="631613" cy="455604"/>
              </a:xfrm>
              <a:prstGeom prst="rect">
                <a:avLst/>
              </a:prstGeom>
              <a:noFill/>
            </p:spPr>
            <p:txBody>
              <a:bodyPr wrap="square" lIns="72000" tIns="0" rIns="72000" bIns="0" rtlCol="0" anchor="ctr">
                <a:spAutoFit/>
              </a:bodyPr>
              <a:lstStyle/>
              <a:p>
                <a:pPr algn="ctr"/>
                <a:r>
                  <a:rPr lang="en-US" altLang="ko-KR" sz="2800" b="1" dirty="0">
                    <a:solidFill>
                      <a:schemeClr val="bg1"/>
                    </a:solidFill>
                  </a:rPr>
                  <a:t>01</a:t>
                </a:r>
                <a:endParaRPr lang="ko-KR" altLang="en-US" sz="2800" b="1" dirty="0">
                  <a:solidFill>
                    <a:schemeClr val="bg1"/>
                  </a:solidFill>
                </a:endParaRPr>
              </a:p>
            </p:txBody>
          </p:sp>
        </p:grpSp>
        <p:sp>
          <p:nvSpPr>
            <p:cNvPr id="17" name="文字方塊 16">
              <a:extLst>
                <a:ext uri="{FF2B5EF4-FFF2-40B4-BE49-F238E27FC236}">
                  <a16:creationId xmlns:a16="http://schemas.microsoft.com/office/drawing/2014/main" id="{3F88A217-65BA-4A89-9CC0-7C74FDC7499F}"/>
                </a:ext>
              </a:extLst>
            </p:cNvPr>
            <p:cNvSpPr txBox="1"/>
            <p:nvPr/>
          </p:nvSpPr>
          <p:spPr>
            <a:xfrm>
              <a:off x="3595734" y="1058057"/>
              <a:ext cx="1954800" cy="2988319"/>
            </a:xfrm>
            <a:prstGeom prst="rect">
              <a:avLst/>
            </a:prstGeom>
            <a:noFill/>
          </p:spPr>
          <p:txBody>
            <a:bodyPr wrap="square">
              <a:spAutoFit/>
            </a:bodyPr>
            <a:lstStyle/>
            <a:p>
              <a:pPr>
                <a:lnSpc>
                  <a:spcPct val="150000"/>
                </a:lnSpc>
              </a:pPr>
              <a:r>
                <a:rPr lang="zh-CN" altLang="zh-HK" sz="1400" b="1"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靜觀</a:t>
              </a:r>
              <a:r>
                <a:rPr lang="zh-TW" altLang="en-US" sz="1400" b="1"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介入</a:t>
              </a:r>
              <a:endParaRPr lang="en-US" altLang="zh-TW" sz="1400" b="1"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endParaRPr>
            </a:p>
            <a:p>
              <a:pPr>
                <a:lnSpc>
                  <a:spcPct val="150000"/>
                </a:lnSpc>
              </a:pPr>
              <a:r>
                <a:rPr lang="en-US" altLang="zh-CN" sz="14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Mindfulness</a:t>
              </a:r>
              <a:endParaRPr lang="en-US" altLang="zh-CN" sz="1400" b="1"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spcBef>
                  <a:spcPts val="600"/>
                </a:spcBef>
                <a:spcAft>
                  <a:spcPts val="600"/>
                </a:spcAft>
              </a:pPr>
              <a:r>
                <a:rPr lang="zh-TW" altLang="zh-HK" sz="1600" dirty="0">
                  <a:latin typeface="標楷體" panose="03000509000000000000" pitchFamily="65" charset="-120"/>
                  <a:ea typeface="標楷體" panose="03000509000000000000" pitchFamily="65" charset="-120"/>
                </a:rPr>
                <a:t>透過溝通心靈和感官的介入，旨在</a:t>
              </a:r>
              <a:r>
                <a:rPr lang="zh-TW" altLang="en-US" sz="1600" dirty="0">
                  <a:latin typeface="標楷體" panose="03000509000000000000" pitchFamily="65" charset="-120"/>
                  <a:ea typeface="標楷體" panose="03000509000000000000" pitchFamily="65" charset="-120"/>
                </a:rPr>
                <a:t>提升長者的集中力及</a:t>
              </a:r>
              <a:r>
                <a:rPr lang="zh-CN" altLang="en-US" sz="1600" dirty="0">
                  <a:solidFill>
                    <a:srgbClr val="000000">
                      <a:hueOff val="0"/>
                      <a:satOff val="0"/>
                      <a:lumOff val="0"/>
                      <a:alphaOff val="0"/>
                    </a:srgbClr>
                  </a:solidFill>
                  <a:latin typeface="標楷體" panose="03000509000000000000" pitchFamily="65" charset="-120"/>
                  <a:ea typeface="標楷體" panose="03000509000000000000" pitchFamily="65" charset="-120"/>
                </a:rPr>
                <a:t>處之泰然</a:t>
              </a:r>
              <a:r>
                <a:rPr lang="zh-TW" altLang="en-US" sz="1600" dirty="0">
                  <a:solidFill>
                    <a:srgbClr val="000000">
                      <a:hueOff val="0"/>
                      <a:satOff val="0"/>
                      <a:lumOff val="0"/>
                      <a:alphaOff val="0"/>
                    </a:srgbClr>
                  </a:solidFill>
                  <a:latin typeface="標楷體" panose="03000509000000000000" pitchFamily="65" charset="-120"/>
                  <a:ea typeface="標楷體" panose="03000509000000000000" pitchFamily="65" charset="-120"/>
                </a:rPr>
                <a:t>的能力</a:t>
              </a:r>
              <a:r>
                <a:rPr lang="zh-TW" altLang="zh-HK" sz="1600" dirty="0">
                  <a:latin typeface="標楷體" panose="03000509000000000000" pitchFamily="65" charset="-120"/>
                  <a:ea typeface="標楷體" panose="03000509000000000000" pitchFamily="65" charset="-120"/>
                </a:rPr>
                <a:t>，從而改善他們孤獨感或抑鬱症狀 </a:t>
              </a:r>
              <a:endParaRPr lang="en-US" altLang="zh-CN" sz="1600" dirty="0">
                <a:latin typeface="標楷體" panose="03000509000000000000" pitchFamily="65" charset="-120"/>
                <a:ea typeface="標楷體" panose="03000509000000000000" pitchFamily="65" charset="-120"/>
              </a:endParaRPr>
            </a:p>
          </p:txBody>
        </p:sp>
      </p:grpSp>
      <p:grpSp>
        <p:nvGrpSpPr>
          <p:cNvPr id="26" name="群組 25">
            <a:extLst>
              <a:ext uri="{FF2B5EF4-FFF2-40B4-BE49-F238E27FC236}">
                <a16:creationId xmlns:a16="http://schemas.microsoft.com/office/drawing/2014/main" id="{0179884E-E13B-40FD-B967-F3BB60C09E52}"/>
              </a:ext>
            </a:extLst>
          </p:cNvPr>
          <p:cNvGrpSpPr/>
          <p:nvPr/>
        </p:nvGrpSpPr>
        <p:grpSpPr>
          <a:xfrm>
            <a:off x="3285325" y="1002182"/>
            <a:ext cx="2238322" cy="3947791"/>
            <a:chOff x="694525" y="775726"/>
            <a:chExt cx="2238322" cy="4174247"/>
          </a:xfrm>
        </p:grpSpPr>
        <p:grpSp>
          <p:nvGrpSpPr>
            <p:cNvPr id="27" name="Group 17">
              <a:extLst>
                <a:ext uri="{FF2B5EF4-FFF2-40B4-BE49-F238E27FC236}">
                  <a16:creationId xmlns:a16="http://schemas.microsoft.com/office/drawing/2014/main" id="{2A73EBB9-D65A-49E9-9A1E-2B6A5F20E6D4}"/>
                </a:ext>
              </a:extLst>
            </p:cNvPr>
            <p:cNvGrpSpPr/>
            <p:nvPr/>
          </p:nvGrpSpPr>
          <p:grpSpPr>
            <a:xfrm>
              <a:off x="772847" y="775726"/>
              <a:ext cx="2160000" cy="4174247"/>
              <a:chOff x="8387179" y="1671271"/>
              <a:chExt cx="2912519" cy="4118440"/>
            </a:xfrm>
          </p:grpSpPr>
          <p:sp>
            <p:nvSpPr>
              <p:cNvPr id="29" name="Rounded Rectangle 3">
                <a:extLst>
                  <a:ext uri="{FF2B5EF4-FFF2-40B4-BE49-F238E27FC236}">
                    <a16:creationId xmlns:a16="http://schemas.microsoft.com/office/drawing/2014/main" id="{4298C6D7-20AF-4466-B7CE-45F11BAC7BA0}"/>
                  </a:ext>
                </a:extLst>
              </p:cNvPr>
              <p:cNvSpPr/>
              <p:nvPr/>
            </p:nvSpPr>
            <p:spPr>
              <a:xfrm>
                <a:off x="8387181" y="1671271"/>
                <a:ext cx="2912517" cy="4118440"/>
              </a:xfrm>
              <a:custGeom>
                <a:avLst/>
                <a:gdLst>
                  <a:gd name="connsiteX0" fmla="*/ 130869 w 1881086"/>
                  <a:gd name="connsiteY0" fmla="*/ 0 h 3024336"/>
                  <a:gd name="connsiteX1" fmla="*/ 1453307 w 1881086"/>
                  <a:gd name="connsiteY1" fmla="*/ 0 h 3024336"/>
                  <a:gd name="connsiteX2" fmla="*/ 1584176 w 1881086"/>
                  <a:gd name="connsiteY2" fmla="*/ 130869 h 3024336"/>
                  <a:gd name="connsiteX3" fmla="*/ 1584176 w 1881086"/>
                  <a:gd name="connsiteY3" fmla="*/ 131000 h 3024336"/>
                  <a:gd name="connsiteX4" fmla="*/ 1881086 w 1881086"/>
                  <a:gd name="connsiteY4" fmla="*/ 1538919 h 3024336"/>
                  <a:gd name="connsiteX5" fmla="*/ 1574806 w 1881086"/>
                  <a:gd name="connsiteY5" fmla="*/ 2939881 h 3024336"/>
                  <a:gd name="connsiteX6" fmla="*/ 1453307 w 1881086"/>
                  <a:gd name="connsiteY6" fmla="*/ 3024336 h 3024336"/>
                  <a:gd name="connsiteX7" fmla="*/ 130869 w 1881086"/>
                  <a:gd name="connsiteY7" fmla="*/ 3024336 h 3024336"/>
                  <a:gd name="connsiteX8" fmla="*/ 0 w 1881086"/>
                  <a:gd name="connsiteY8" fmla="*/ 2893467 h 3024336"/>
                  <a:gd name="connsiteX9" fmla="*/ 0 w 1881086"/>
                  <a:gd name="connsiteY9" fmla="*/ 130869 h 3024336"/>
                  <a:gd name="connsiteX10" fmla="*/ 130869 w 1881086"/>
                  <a:gd name="connsiteY10" fmla="*/ 0 h 302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81086" h="3024336">
                    <a:moveTo>
                      <a:pt x="130869" y="0"/>
                    </a:moveTo>
                    <a:lnTo>
                      <a:pt x="1453307" y="0"/>
                    </a:lnTo>
                    <a:cubicBezTo>
                      <a:pt x="1525584" y="0"/>
                      <a:pt x="1584176" y="58592"/>
                      <a:pt x="1584176" y="130869"/>
                    </a:cubicBezTo>
                    <a:lnTo>
                      <a:pt x="1584176" y="131000"/>
                    </a:lnTo>
                    <a:lnTo>
                      <a:pt x="1881086" y="1538919"/>
                    </a:lnTo>
                    <a:lnTo>
                      <a:pt x="1574806" y="2939881"/>
                    </a:lnTo>
                    <a:cubicBezTo>
                      <a:pt x="1556783" y="2989390"/>
                      <a:pt x="1509126" y="3024336"/>
                      <a:pt x="1453307" y="3024336"/>
                    </a:cubicBezTo>
                    <a:lnTo>
                      <a:pt x="130869" y="3024336"/>
                    </a:lnTo>
                    <a:cubicBezTo>
                      <a:pt x="58592" y="3024336"/>
                      <a:pt x="0" y="2965744"/>
                      <a:pt x="0" y="2893467"/>
                    </a:cubicBezTo>
                    <a:lnTo>
                      <a:pt x="0" y="130869"/>
                    </a:lnTo>
                    <a:cubicBezTo>
                      <a:pt x="0" y="58592"/>
                      <a:pt x="58592" y="0"/>
                      <a:pt x="130869" y="0"/>
                    </a:cubicBezTo>
                    <a:close/>
                  </a:path>
                </a:pathLst>
              </a:custGeom>
              <a:solidFill>
                <a:schemeClr val="bg1"/>
              </a:solidFill>
              <a:ln w="28575">
                <a:solidFill>
                  <a:srgbClr val="82C6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solidFill>
                    <a:schemeClr val="accent1"/>
                  </a:solidFill>
                </a:endParaRPr>
              </a:p>
            </p:txBody>
          </p:sp>
          <p:sp>
            <p:nvSpPr>
              <p:cNvPr id="30" name="Freeform: Shape 22">
                <a:extLst>
                  <a:ext uri="{FF2B5EF4-FFF2-40B4-BE49-F238E27FC236}">
                    <a16:creationId xmlns:a16="http://schemas.microsoft.com/office/drawing/2014/main" id="{A7F4398C-87EC-42DF-ACDC-89538B0DBF28}"/>
                  </a:ext>
                </a:extLst>
              </p:cNvPr>
              <p:cNvSpPr/>
              <p:nvPr/>
            </p:nvSpPr>
            <p:spPr>
              <a:xfrm>
                <a:off x="8387179" y="4887810"/>
                <a:ext cx="1029531" cy="901901"/>
              </a:xfrm>
              <a:custGeom>
                <a:avLst/>
                <a:gdLst>
                  <a:gd name="connsiteX0" fmla="*/ 0 w 1325574"/>
                  <a:gd name="connsiteY0" fmla="*/ 0 h 1161242"/>
                  <a:gd name="connsiteX1" fmla="*/ 1325574 w 1325574"/>
                  <a:gd name="connsiteY1" fmla="*/ 1161242 h 1161242"/>
                  <a:gd name="connsiteX2" fmla="*/ 202627 w 1325574"/>
                  <a:gd name="connsiteY2" fmla="*/ 1161242 h 1161242"/>
                  <a:gd name="connsiteX3" fmla="*/ 0 w 1325574"/>
                  <a:gd name="connsiteY3" fmla="*/ 983029 h 1161242"/>
                </a:gdLst>
                <a:ahLst/>
                <a:cxnLst>
                  <a:cxn ang="0">
                    <a:pos x="connsiteX0" y="connsiteY0"/>
                  </a:cxn>
                  <a:cxn ang="0">
                    <a:pos x="connsiteX1" y="connsiteY1"/>
                  </a:cxn>
                  <a:cxn ang="0">
                    <a:pos x="connsiteX2" y="connsiteY2"/>
                  </a:cxn>
                  <a:cxn ang="0">
                    <a:pos x="connsiteX3" y="connsiteY3"/>
                  </a:cxn>
                </a:cxnLst>
                <a:rect l="l" t="t" r="r" b="b"/>
                <a:pathLst>
                  <a:path w="1325574" h="1161242">
                    <a:moveTo>
                      <a:pt x="0" y="0"/>
                    </a:moveTo>
                    <a:lnTo>
                      <a:pt x="1325574" y="1161242"/>
                    </a:lnTo>
                    <a:lnTo>
                      <a:pt x="202627" y="1161242"/>
                    </a:lnTo>
                    <a:cubicBezTo>
                      <a:pt x="90719" y="1161242"/>
                      <a:pt x="0" y="1081453"/>
                      <a:pt x="0" y="983029"/>
                    </a:cubicBezTo>
                    <a:close/>
                  </a:path>
                </a:pathLst>
              </a:custGeom>
              <a:solidFill>
                <a:srgbClr val="82C650"/>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700">
                  <a:solidFill>
                    <a:schemeClr val="accent1"/>
                  </a:solidFill>
                </a:endParaRPr>
              </a:p>
            </p:txBody>
          </p:sp>
        </p:grpSp>
        <p:sp>
          <p:nvSpPr>
            <p:cNvPr id="28" name="TextBox 20">
              <a:extLst>
                <a:ext uri="{FF2B5EF4-FFF2-40B4-BE49-F238E27FC236}">
                  <a16:creationId xmlns:a16="http://schemas.microsoft.com/office/drawing/2014/main" id="{53627D05-C44E-4A7F-95E4-54E9AE77E9B3}"/>
                </a:ext>
              </a:extLst>
            </p:cNvPr>
            <p:cNvSpPr txBox="1"/>
            <p:nvPr/>
          </p:nvSpPr>
          <p:spPr>
            <a:xfrm>
              <a:off x="694525" y="4492912"/>
              <a:ext cx="631613" cy="455604"/>
            </a:xfrm>
            <a:prstGeom prst="rect">
              <a:avLst/>
            </a:prstGeom>
            <a:noFill/>
          </p:spPr>
          <p:txBody>
            <a:bodyPr wrap="square" lIns="72000" tIns="0" rIns="72000" bIns="0" rtlCol="0" anchor="ctr">
              <a:spAutoFit/>
            </a:bodyPr>
            <a:lstStyle/>
            <a:p>
              <a:pPr algn="ctr"/>
              <a:r>
                <a:rPr lang="en-US" altLang="ko-KR" sz="2800" b="1" dirty="0">
                  <a:solidFill>
                    <a:schemeClr val="bg1"/>
                  </a:solidFill>
                </a:rPr>
                <a:t>02</a:t>
              </a:r>
              <a:endParaRPr lang="ko-KR" altLang="en-US" sz="2800" b="1" dirty="0">
                <a:solidFill>
                  <a:schemeClr val="bg1"/>
                </a:solidFill>
              </a:endParaRPr>
            </a:p>
          </p:txBody>
        </p:sp>
      </p:grpSp>
      <p:sp>
        <p:nvSpPr>
          <p:cNvPr id="35" name="文字方塊 34">
            <a:extLst>
              <a:ext uri="{FF2B5EF4-FFF2-40B4-BE49-F238E27FC236}">
                <a16:creationId xmlns:a16="http://schemas.microsoft.com/office/drawing/2014/main" id="{1502EE9C-6C81-4A65-BAD6-3E0507C2F08C}"/>
              </a:ext>
            </a:extLst>
          </p:cNvPr>
          <p:cNvSpPr txBox="1"/>
          <p:nvPr/>
        </p:nvSpPr>
        <p:spPr>
          <a:xfrm>
            <a:off x="3370404" y="1058056"/>
            <a:ext cx="1954800" cy="2618730"/>
          </a:xfrm>
          <a:prstGeom prst="rect">
            <a:avLst/>
          </a:prstGeom>
          <a:noFill/>
        </p:spPr>
        <p:txBody>
          <a:bodyPr wrap="square">
            <a:spAutoFit/>
          </a:bodyPr>
          <a:lstStyle/>
          <a:p>
            <a:pPr>
              <a:lnSpc>
                <a:spcPct val="150000"/>
              </a:lnSpc>
            </a:pPr>
            <a:r>
              <a:rPr lang="zh-CN" altLang="en-US" sz="1400" b="1"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積極行為</a:t>
            </a:r>
            <a:r>
              <a:rPr lang="zh-TW" altLang="en-US" sz="1400" b="1"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介入</a:t>
            </a:r>
            <a:endParaRPr lang="en-US" altLang="zh-TW" sz="1400" b="1"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endParaRPr>
          </a:p>
          <a:p>
            <a:pPr>
              <a:lnSpc>
                <a:spcPct val="150000"/>
              </a:lnSpc>
            </a:pPr>
            <a:r>
              <a:rPr lang="en-US" altLang="zh-CN" sz="14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Behavioral Activation</a:t>
            </a:r>
            <a:endParaRPr lang="en-US" altLang="zh-TW" sz="1400" b="1" dirty="0">
              <a:latin typeface="標楷體" panose="03000509000000000000" pitchFamily="65" charset="-120"/>
              <a:ea typeface="標楷體" panose="03000509000000000000" pitchFamily="65" charset="-120"/>
            </a:endParaRPr>
          </a:p>
          <a:p>
            <a:pPr>
              <a:lnSpc>
                <a:spcPct val="150000"/>
              </a:lnSpc>
              <a:spcBef>
                <a:spcPts val="600"/>
              </a:spcBef>
              <a:spcAft>
                <a:spcPts val="600"/>
              </a:spcAft>
            </a:pPr>
            <a:r>
              <a:rPr lang="zh-TW" altLang="en-US" sz="1600" dirty="0">
                <a:latin typeface="標楷體" panose="03000509000000000000" pitchFamily="65" charset="-120"/>
                <a:ea typeface="標楷體" panose="03000509000000000000" pitchFamily="65" charset="-120"/>
              </a:rPr>
              <a:t>透過增加長者參與有意義的活動，改</a:t>
            </a:r>
            <a:r>
              <a:rPr lang="zh-TW" altLang="en-HK" sz="1600" dirty="0">
                <a:latin typeface="標楷體" panose="03000509000000000000" pitchFamily="65" charset="-120"/>
                <a:ea typeface="標楷體" panose="03000509000000000000" pitchFamily="65" charset="-120"/>
              </a:rPr>
              <a:t>變</a:t>
            </a:r>
            <a:r>
              <a:rPr lang="zh-TW" altLang="en-US" sz="1600" dirty="0">
                <a:latin typeface="標楷體" panose="03000509000000000000" pitchFamily="65" charset="-120"/>
                <a:ea typeface="標楷體" panose="03000509000000000000" pitchFamily="65" charset="-120"/>
              </a:rPr>
              <a:t>日</a:t>
            </a:r>
            <a:r>
              <a:rPr lang="zh-TW" altLang="en-HK" sz="1600" dirty="0">
                <a:latin typeface="標楷體" panose="03000509000000000000" pitchFamily="65" charset="-120"/>
                <a:ea typeface="標楷體" panose="03000509000000000000" pitchFamily="65" charset="-120"/>
              </a:rPr>
              <a:t>常</a:t>
            </a:r>
            <a:r>
              <a:rPr lang="zh-TW" altLang="en-US" sz="1600" dirty="0">
                <a:latin typeface="標楷體" panose="03000509000000000000" pitchFamily="65" charset="-120"/>
                <a:ea typeface="標楷體" panose="03000509000000000000" pitchFamily="65" charset="-120"/>
              </a:rPr>
              <a:t>的行</a:t>
            </a:r>
            <a:r>
              <a:rPr lang="zh-TW" altLang="en-HK" sz="1600" dirty="0">
                <a:latin typeface="標楷體" panose="03000509000000000000" pitchFamily="65" charset="-120"/>
                <a:ea typeface="標楷體" panose="03000509000000000000" pitchFamily="65" charset="-120"/>
              </a:rPr>
              <a:t>為</a:t>
            </a:r>
            <a:r>
              <a:rPr lang="zh-TW" altLang="en-US" sz="1600" dirty="0">
                <a:latin typeface="標楷體" panose="03000509000000000000" pitchFamily="65" charset="-120"/>
                <a:ea typeface="標楷體" panose="03000509000000000000" pitchFamily="65" charset="-120"/>
              </a:rPr>
              <a:t>，從而改善他們孤獨感或抑鬱症狀</a:t>
            </a:r>
            <a:endParaRPr lang="zh-HK" altLang="en-US" sz="1600" dirty="0">
              <a:latin typeface="標楷體" panose="03000509000000000000" pitchFamily="65" charset="-120"/>
              <a:ea typeface="標楷體" panose="03000509000000000000" pitchFamily="65" charset="-120"/>
            </a:endParaRPr>
          </a:p>
        </p:txBody>
      </p:sp>
      <p:grpSp>
        <p:nvGrpSpPr>
          <p:cNvPr id="42" name="群組 41">
            <a:extLst>
              <a:ext uri="{FF2B5EF4-FFF2-40B4-BE49-F238E27FC236}">
                <a16:creationId xmlns:a16="http://schemas.microsoft.com/office/drawing/2014/main" id="{81166EC3-5E60-4A5E-B347-534C776C7FB2}"/>
              </a:ext>
            </a:extLst>
          </p:cNvPr>
          <p:cNvGrpSpPr/>
          <p:nvPr/>
        </p:nvGrpSpPr>
        <p:grpSpPr>
          <a:xfrm>
            <a:off x="5817383" y="1002182"/>
            <a:ext cx="2227942" cy="3947791"/>
            <a:chOff x="6349685" y="1002182"/>
            <a:chExt cx="2227942" cy="3947791"/>
          </a:xfrm>
        </p:grpSpPr>
        <p:grpSp>
          <p:nvGrpSpPr>
            <p:cNvPr id="43" name="群組 42">
              <a:extLst>
                <a:ext uri="{FF2B5EF4-FFF2-40B4-BE49-F238E27FC236}">
                  <a16:creationId xmlns:a16="http://schemas.microsoft.com/office/drawing/2014/main" id="{98F149A7-B90F-4128-808A-CA17618787C0}"/>
                </a:ext>
              </a:extLst>
            </p:cNvPr>
            <p:cNvGrpSpPr/>
            <p:nvPr/>
          </p:nvGrpSpPr>
          <p:grpSpPr>
            <a:xfrm>
              <a:off x="6349685" y="1002182"/>
              <a:ext cx="2227942" cy="3947791"/>
              <a:chOff x="6349685" y="775726"/>
              <a:chExt cx="2227942" cy="4174247"/>
            </a:xfrm>
          </p:grpSpPr>
          <p:grpSp>
            <p:nvGrpSpPr>
              <p:cNvPr id="45" name="Group 10">
                <a:extLst>
                  <a:ext uri="{FF2B5EF4-FFF2-40B4-BE49-F238E27FC236}">
                    <a16:creationId xmlns:a16="http://schemas.microsoft.com/office/drawing/2014/main" id="{06C63CA6-EED6-4ADB-BF1E-CF581EF63445}"/>
                  </a:ext>
                </a:extLst>
              </p:cNvPr>
              <p:cNvGrpSpPr/>
              <p:nvPr/>
            </p:nvGrpSpPr>
            <p:grpSpPr>
              <a:xfrm>
                <a:off x="6417627" y="775726"/>
                <a:ext cx="2160000" cy="4174247"/>
                <a:chOff x="8387179" y="1671271"/>
                <a:chExt cx="2912519" cy="4118440"/>
              </a:xfrm>
            </p:grpSpPr>
            <p:sp>
              <p:nvSpPr>
                <p:cNvPr id="47" name="Rounded Rectangle 3">
                  <a:extLst>
                    <a:ext uri="{FF2B5EF4-FFF2-40B4-BE49-F238E27FC236}">
                      <a16:creationId xmlns:a16="http://schemas.microsoft.com/office/drawing/2014/main" id="{B4E48790-3E37-4CF0-BA1C-FDC4663CE3F8}"/>
                    </a:ext>
                  </a:extLst>
                </p:cNvPr>
                <p:cNvSpPr/>
                <p:nvPr/>
              </p:nvSpPr>
              <p:spPr>
                <a:xfrm>
                  <a:off x="8387181" y="1671271"/>
                  <a:ext cx="2912517" cy="4118440"/>
                </a:xfrm>
                <a:custGeom>
                  <a:avLst/>
                  <a:gdLst>
                    <a:gd name="connsiteX0" fmla="*/ 130869 w 1881086"/>
                    <a:gd name="connsiteY0" fmla="*/ 0 h 3024336"/>
                    <a:gd name="connsiteX1" fmla="*/ 1453307 w 1881086"/>
                    <a:gd name="connsiteY1" fmla="*/ 0 h 3024336"/>
                    <a:gd name="connsiteX2" fmla="*/ 1584176 w 1881086"/>
                    <a:gd name="connsiteY2" fmla="*/ 130869 h 3024336"/>
                    <a:gd name="connsiteX3" fmla="*/ 1584176 w 1881086"/>
                    <a:gd name="connsiteY3" fmla="*/ 131000 h 3024336"/>
                    <a:gd name="connsiteX4" fmla="*/ 1881086 w 1881086"/>
                    <a:gd name="connsiteY4" fmla="*/ 1538919 h 3024336"/>
                    <a:gd name="connsiteX5" fmla="*/ 1574806 w 1881086"/>
                    <a:gd name="connsiteY5" fmla="*/ 2939881 h 3024336"/>
                    <a:gd name="connsiteX6" fmla="*/ 1453307 w 1881086"/>
                    <a:gd name="connsiteY6" fmla="*/ 3024336 h 3024336"/>
                    <a:gd name="connsiteX7" fmla="*/ 130869 w 1881086"/>
                    <a:gd name="connsiteY7" fmla="*/ 3024336 h 3024336"/>
                    <a:gd name="connsiteX8" fmla="*/ 0 w 1881086"/>
                    <a:gd name="connsiteY8" fmla="*/ 2893467 h 3024336"/>
                    <a:gd name="connsiteX9" fmla="*/ 0 w 1881086"/>
                    <a:gd name="connsiteY9" fmla="*/ 130869 h 3024336"/>
                    <a:gd name="connsiteX10" fmla="*/ 130869 w 1881086"/>
                    <a:gd name="connsiteY10" fmla="*/ 0 h 302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81086" h="3024336">
                      <a:moveTo>
                        <a:pt x="130869" y="0"/>
                      </a:moveTo>
                      <a:lnTo>
                        <a:pt x="1453307" y="0"/>
                      </a:lnTo>
                      <a:cubicBezTo>
                        <a:pt x="1525584" y="0"/>
                        <a:pt x="1584176" y="58592"/>
                        <a:pt x="1584176" y="130869"/>
                      </a:cubicBezTo>
                      <a:lnTo>
                        <a:pt x="1584176" y="131000"/>
                      </a:lnTo>
                      <a:lnTo>
                        <a:pt x="1881086" y="1538919"/>
                      </a:lnTo>
                      <a:lnTo>
                        <a:pt x="1574806" y="2939881"/>
                      </a:lnTo>
                      <a:cubicBezTo>
                        <a:pt x="1556783" y="2989390"/>
                        <a:pt x="1509126" y="3024336"/>
                        <a:pt x="1453307" y="3024336"/>
                      </a:cubicBezTo>
                      <a:lnTo>
                        <a:pt x="130869" y="3024336"/>
                      </a:lnTo>
                      <a:cubicBezTo>
                        <a:pt x="58592" y="3024336"/>
                        <a:pt x="0" y="2965744"/>
                        <a:pt x="0" y="2893467"/>
                      </a:cubicBezTo>
                      <a:lnTo>
                        <a:pt x="0" y="130869"/>
                      </a:lnTo>
                      <a:cubicBezTo>
                        <a:pt x="0" y="58592"/>
                        <a:pt x="58592" y="0"/>
                        <a:pt x="130869" y="0"/>
                      </a:cubicBezTo>
                      <a:close/>
                    </a:path>
                  </a:pathLst>
                </a:custGeom>
                <a:solidFill>
                  <a:schemeClr val="bg1"/>
                </a:solidFill>
                <a:ln w="28575">
                  <a:solidFill>
                    <a:srgbClr val="2CB8AE"/>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solidFill>
                      <a:schemeClr val="accent1"/>
                    </a:solidFill>
                  </a:endParaRPr>
                </a:p>
              </p:txBody>
            </p:sp>
            <p:sp>
              <p:nvSpPr>
                <p:cNvPr id="48" name="Freeform: Shape 15">
                  <a:extLst>
                    <a:ext uri="{FF2B5EF4-FFF2-40B4-BE49-F238E27FC236}">
                      <a16:creationId xmlns:a16="http://schemas.microsoft.com/office/drawing/2014/main" id="{812A0340-85A1-4797-B94E-A4D8EA5C7FBB}"/>
                    </a:ext>
                  </a:extLst>
                </p:cNvPr>
                <p:cNvSpPr/>
                <p:nvPr/>
              </p:nvSpPr>
              <p:spPr>
                <a:xfrm>
                  <a:off x="8387179" y="4887810"/>
                  <a:ext cx="1029531" cy="901900"/>
                </a:xfrm>
                <a:custGeom>
                  <a:avLst/>
                  <a:gdLst>
                    <a:gd name="connsiteX0" fmla="*/ 0 w 1325574"/>
                    <a:gd name="connsiteY0" fmla="*/ 0 h 1161242"/>
                    <a:gd name="connsiteX1" fmla="*/ 1325574 w 1325574"/>
                    <a:gd name="connsiteY1" fmla="*/ 1161242 h 1161242"/>
                    <a:gd name="connsiteX2" fmla="*/ 202627 w 1325574"/>
                    <a:gd name="connsiteY2" fmla="*/ 1161242 h 1161242"/>
                    <a:gd name="connsiteX3" fmla="*/ 0 w 1325574"/>
                    <a:gd name="connsiteY3" fmla="*/ 983029 h 1161242"/>
                  </a:gdLst>
                  <a:ahLst/>
                  <a:cxnLst>
                    <a:cxn ang="0">
                      <a:pos x="connsiteX0" y="connsiteY0"/>
                    </a:cxn>
                    <a:cxn ang="0">
                      <a:pos x="connsiteX1" y="connsiteY1"/>
                    </a:cxn>
                    <a:cxn ang="0">
                      <a:pos x="connsiteX2" y="connsiteY2"/>
                    </a:cxn>
                    <a:cxn ang="0">
                      <a:pos x="connsiteX3" y="connsiteY3"/>
                    </a:cxn>
                  </a:cxnLst>
                  <a:rect l="l" t="t" r="r" b="b"/>
                  <a:pathLst>
                    <a:path w="1325574" h="1161242">
                      <a:moveTo>
                        <a:pt x="0" y="0"/>
                      </a:moveTo>
                      <a:lnTo>
                        <a:pt x="1325574" y="1161242"/>
                      </a:lnTo>
                      <a:lnTo>
                        <a:pt x="202627" y="1161242"/>
                      </a:lnTo>
                      <a:cubicBezTo>
                        <a:pt x="90719" y="1161242"/>
                        <a:pt x="0" y="1081453"/>
                        <a:pt x="0" y="983029"/>
                      </a:cubicBezTo>
                      <a:close/>
                    </a:path>
                  </a:pathLst>
                </a:custGeom>
                <a:solidFill>
                  <a:srgbClr val="2CB8AE"/>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700" dirty="0">
                    <a:solidFill>
                      <a:schemeClr val="accent1"/>
                    </a:solidFill>
                  </a:endParaRPr>
                </a:p>
              </p:txBody>
            </p:sp>
          </p:grpSp>
          <p:sp>
            <p:nvSpPr>
              <p:cNvPr id="46" name="TextBox 13">
                <a:extLst>
                  <a:ext uri="{FF2B5EF4-FFF2-40B4-BE49-F238E27FC236}">
                    <a16:creationId xmlns:a16="http://schemas.microsoft.com/office/drawing/2014/main" id="{CDC5049D-5132-4B5E-8105-C7393A4A07E2}"/>
                  </a:ext>
                </a:extLst>
              </p:cNvPr>
              <p:cNvSpPr txBox="1"/>
              <p:nvPr/>
            </p:nvSpPr>
            <p:spPr>
              <a:xfrm>
                <a:off x="6349685" y="4498078"/>
                <a:ext cx="631613" cy="430887"/>
              </a:xfrm>
              <a:prstGeom prst="rect">
                <a:avLst/>
              </a:prstGeom>
              <a:noFill/>
            </p:spPr>
            <p:txBody>
              <a:bodyPr wrap="square" lIns="72000" tIns="0" rIns="72000" bIns="0" rtlCol="0" anchor="ctr">
                <a:spAutoFit/>
              </a:bodyPr>
              <a:lstStyle/>
              <a:p>
                <a:pPr algn="ctr"/>
                <a:r>
                  <a:rPr lang="en-US" altLang="ko-KR" sz="2800" b="1" dirty="0">
                    <a:solidFill>
                      <a:schemeClr val="bg1"/>
                    </a:solidFill>
                  </a:rPr>
                  <a:t>03</a:t>
                </a:r>
                <a:endParaRPr lang="ko-KR" altLang="en-US" sz="2800" b="1" dirty="0">
                  <a:solidFill>
                    <a:schemeClr val="bg1"/>
                  </a:solidFill>
                </a:endParaRPr>
              </a:p>
            </p:txBody>
          </p:sp>
        </p:grpSp>
        <p:sp>
          <p:nvSpPr>
            <p:cNvPr id="44" name="文字方塊 43">
              <a:extLst>
                <a:ext uri="{FF2B5EF4-FFF2-40B4-BE49-F238E27FC236}">
                  <a16:creationId xmlns:a16="http://schemas.microsoft.com/office/drawing/2014/main" id="{B44D9E3E-BC7C-4B27-BD1A-40A96E70FF61}"/>
                </a:ext>
              </a:extLst>
            </p:cNvPr>
            <p:cNvSpPr txBox="1"/>
            <p:nvPr/>
          </p:nvSpPr>
          <p:spPr>
            <a:xfrm>
              <a:off x="6417627" y="1059822"/>
              <a:ext cx="2087100" cy="2172711"/>
            </a:xfrm>
            <a:prstGeom prst="rect">
              <a:avLst/>
            </a:prstGeom>
            <a:noFill/>
          </p:spPr>
          <p:txBody>
            <a:bodyPr wrap="square">
              <a:spAutoFit/>
            </a:bodyPr>
            <a:lstStyle/>
            <a:p>
              <a:pPr>
                <a:lnSpc>
                  <a:spcPct val="150000"/>
                </a:lnSpc>
              </a:pPr>
              <a:r>
                <a:rPr lang="zh-TW" altLang="en-US" sz="1400" b="1"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電話「友同行」</a:t>
              </a:r>
              <a:r>
                <a:rPr lang="zh-TW" altLang="en-US" sz="1400" b="1"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介入</a:t>
              </a:r>
              <a:endParaRPr lang="en-US" altLang="zh-CN" sz="1400" b="1"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en-US" altLang="zh-CN" sz="14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Befriending </a:t>
              </a:r>
              <a:r>
                <a:rPr lang="en-US" altLang="zh-CN" sz="1400" b="1" kern="1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400" b="1" kern="1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對照組</a:t>
              </a:r>
              <a:r>
                <a:rPr lang="en-US" altLang="zh-CN" sz="1400" b="1" kern="1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1400" b="1" dirty="0">
                <a:solidFill>
                  <a:srgbClr val="FF0000"/>
                </a:solidFill>
                <a:latin typeface="標楷體" panose="03000509000000000000" pitchFamily="65" charset="-120"/>
                <a:ea typeface="標楷體" panose="03000509000000000000" pitchFamily="65" charset="-120"/>
              </a:endParaRPr>
            </a:p>
            <a:p>
              <a:pPr>
                <a:lnSpc>
                  <a:spcPct val="150000"/>
                </a:lnSpc>
              </a:pPr>
              <a:r>
                <a:rPr lang="zh-TW" altLang="en-US" sz="1600" dirty="0">
                  <a:latin typeface="標楷體" panose="03000509000000000000" pitchFamily="65" charset="-120"/>
                  <a:ea typeface="標楷體" panose="03000509000000000000" pitchFamily="65" charset="-120"/>
                </a:rPr>
                <a:t>透過愉快及互動的對話，與長者有持續的傾談和討論，從</a:t>
              </a:r>
              <a:r>
                <a:rPr lang="zh-TW" altLang="en-HK" sz="1600" dirty="0">
                  <a:latin typeface="標楷體" panose="03000509000000000000" pitchFamily="65" charset="-120"/>
                  <a:ea typeface="標楷體" panose="03000509000000000000" pitchFamily="65" charset="-120"/>
                </a:rPr>
                <a:t>而</a:t>
              </a:r>
              <a:r>
                <a:rPr lang="zh-TW" altLang="en-US" sz="1600" dirty="0">
                  <a:latin typeface="標楷體" panose="03000509000000000000" pitchFamily="65" charset="-120"/>
                  <a:ea typeface="標楷體" panose="03000509000000000000" pitchFamily="65" charset="-120"/>
                </a:rPr>
                <a:t>建立關係及友誼</a:t>
              </a:r>
              <a:endParaRPr lang="en-US" altLang="zh-TW" sz="1600" dirty="0">
                <a:latin typeface="標楷體" panose="03000509000000000000" pitchFamily="65" charset="-120"/>
                <a:ea typeface="標楷體" panose="03000509000000000000" pitchFamily="65" charset="-120"/>
              </a:endParaRPr>
            </a:p>
          </p:txBody>
        </p:sp>
      </p:grpSp>
      <p:sp>
        <p:nvSpPr>
          <p:cNvPr id="37" name="投影片編號版面配置區 11">
            <a:extLst>
              <a:ext uri="{FF2B5EF4-FFF2-40B4-BE49-F238E27FC236}">
                <a16:creationId xmlns:a16="http://schemas.microsoft.com/office/drawing/2014/main" id="{E8482C55-0E5C-4452-8EF9-7AF0DC121508}"/>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18</a:t>
            </a:fld>
            <a:endParaRPr lang="zh-CN" altLang="en-US" sz="2800" dirty="0">
              <a:latin typeface="+mn-lt"/>
            </a:endParaRPr>
          </a:p>
        </p:txBody>
      </p:sp>
    </p:spTree>
    <p:extLst>
      <p:ext uri="{BB962C8B-B14F-4D97-AF65-F5344CB8AC3E}">
        <p14:creationId xmlns:p14="http://schemas.microsoft.com/office/powerpoint/2010/main" val="4159695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60000" y="900000"/>
            <a:ext cx="8541082" cy="4060883"/>
          </a:xfrm>
        </p:spPr>
        <p:txBody>
          <a:bodyPr>
            <a:normAutofit/>
          </a:bodyPr>
          <a:lstStyle/>
          <a:p>
            <a:pPr algn="just">
              <a:lnSpc>
                <a:spcPct val="125000"/>
              </a:lnSpc>
              <a:spcAft>
                <a:spcPts val="600"/>
              </a:spcAft>
            </a:pPr>
            <a:r>
              <a:rPr lang="zh-TW" altLang="en-US" sz="2000" dirty="0">
                <a:latin typeface="Times" panose="02020603050405020304" pitchFamily="18" charset="0"/>
                <a:ea typeface="標楷體" panose="03000509000000000000" pitchFamily="65" charset="-120"/>
                <a:cs typeface="Times" panose="02020603050405020304" pitchFamily="18" charset="0"/>
              </a:rPr>
              <a:t>研究團隊共招募了</a:t>
            </a:r>
            <a:r>
              <a:rPr lang="en-US" altLang="zh-TW" sz="2000" dirty="0">
                <a:latin typeface="Times" panose="02020603050405020304" pitchFamily="18" charset="0"/>
                <a:ea typeface="標楷體" panose="03000509000000000000" pitchFamily="65" charset="-120"/>
                <a:cs typeface="Times" panose="02020603050405020304" pitchFamily="18" charset="0"/>
              </a:rPr>
              <a:t>1,151</a:t>
            </a:r>
            <a:r>
              <a:rPr lang="zh-TW" altLang="en-US" sz="2000" dirty="0">
                <a:latin typeface="Times" panose="02020603050405020304" pitchFamily="18" charset="0"/>
                <a:ea typeface="標楷體" panose="03000509000000000000" pitchFamily="65" charset="-120"/>
                <a:cs typeface="Times" panose="02020603050405020304" pitchFamily="18" charset="0"/>
              </a:rPr>
              <a:t>位</a:t>
            </a:r>
            <a:r>
              <a:rPr lang="zh-TW" altLang="en-US" sz="2000" b="1" kern="100" dirty="0">
                <a:solidFill>
                  <a:srgbClr val="002060"/>
                </a:solidFill>
                <a:latin typeface="Times" panose="02020603050405020304" pitchFamily="18" charset="0"/>
                <a:ea typeface="標楷體" panose="03000509000000000000" pitchFamily="65" charset="-120"/>
                <a:cs typeface="Times" panose="02020603050405020304" pitchFamily="18" charset="0"/>
              </a:rPr>
              <a:t>長者</a:t>
            </a:r>
            <a:r>
              <a:rPr lang="zh-TW" altLang="en-US" sz="2000" dirty="0">
                <a:latin typeface="Times" panose="02020603050405020304" pitchFamily="18" charset="0"/>
                <a:ea typeface="標楷體" panose="03000509000000000000" pitchFamily="65" charset="-120"/>
                <a:cs typeface="Times" panose="02020603050405020304" pitchFamily="18" charset="0"/>
              </a:rPr>
              <a:t>分別接受了</a:t>
            </a:r>
            <a:r>
              <a:rPr lang="zh-TW" altLang="en-US" sz="2000" b="1" kern="100" dirty="0">
                <a:solidFill>
                  <a:srgbClr val="002060"/>
                </a:solidFill>
                <a:latin typeface="Times" panose="02020603050405020304" pitchFamily="18" charset="0"/>
                <a:ea typeface="標楷體" panose="03000509000000000000" pitchFamily="65" charset="-120"/>
                <a:cs typeface="Times" panose="02020603050405020304" pitchFamily="18" charset="0"/>
              </a:rPr>
              <a:t>靜觀介入</a:t>
            </a:r>
            <a:r>
              <a:rPr lang="zh-TW" altLang="en-US" sz="2000" dirty="0">
                <a:latin typeface="Times" panose="02020603050405020304" pitchFamily="18" charset="0"/>
                <a:ea typeface="標楷體" panose="03000509000000000000" pitchFamily="65" charset="-120"/>
                <a:cs typeface="Times" panose="02020603050405020304" pitchFamily="18" charset="0"/>
              </a:rPr>
              <a:t>、</a:t>
            </a:r>
            <a:r>
              <a:rPr lang="zh-TW" altLang="en-US" sz="2000" b="1" kern="100" dirty="0">
                <a:solidFill>
                  <a:srgbClr val="002060"/>
                </a:solidFill>
                <a:latin typeface="Times" panose="02020603050405020304" pitchFamily="18" charset="0"/>
                <a:ea typeface="標楷體" panose="03000509000000000000" pitchFamily="65" charset="-120"/>
                <a:cs typeface="Times" panose="02020603050405020304" pitchFamily="18" charset="0"/>
              </a:rPr>
              <a:t>積極行為介入</a:t>
            </a:r>
            <a:r>
              <a:rPr lang="zh-TW" altLang="en-US" sz="2000" dirty="0">
                <a:latin typeface="Times" panose="02020603050405020304" pitchFamily="18" charset="0"/>
                <a:ea typeface="標楷體" panose="03000509000000000000" pitchFamily="65" charset="-120"/>
                <a:cs typeface="Times" panose="02020603050405020304" pitchFamily="18" charset="0"/>
              </a:rPr>
              <a:t>或</a:t>
            </a:r>
            <a:r>
              <a:rPr lang="zh-TW" altLang="en-US" sz="2000" b="1" kern="100" dirty="0">
                <a:solidFill>
                  <a:srgbClr val="002060"/>
                </a:solidFill>
                <a:latin typeface="Times" panose="02020603050405020304" pitchFamily="18" charset="0"/>
                <a:ea typeface="標楷體" panose="03000509000000000000" pitchFamily="65" charset="-120"/>
                <a:cs typeface="Times" panose="02020603050405020304" pitchFamily="18" charset="0"/>
              </a:rPr>
              <a:t>電話「友同行」</a:t>
            </a:r>
            <a:r>
              <a:rPr lang="zh-TW" altLang="en-US" sz="2000" dirty="0">
                <a:latin typeface="Times" panose="02020603050405020304" pitchFamily="18" charset="0"/>
                <a:ea typeface="標楷體" panose="03000509000000000000" pitchFamily="65" charset="-120"/>
                <a:cs typeface="Times" panose="02020603050405020304" pitchFamily="18" charset="0"/>
              </a:rPr>
              <a:t>。</a:t>
            </a:r>
            <a:endParaRPr lang="en-US" altLang="zh-TW" sz="2000" dirty="0">
              <a:latin typeface="Times" panose="02020603050405020304" pitchFamily="18" charset="0"/>
              <a:ea typeface="標楷體" panose="03000509000000000000" pitchFamily="65" charset="-120"/>
              <a:cs typeface="Times" panose="02020603050405020304" pitchFamily="18" charset="0"/>
            </a:endParaRPr>
          </a:p>
          <a:p>
            <a:pPr algn="just">
              <a:lnSpc>
                <a:spcPct val="125000"/>
              </a:lnSpc>
              <a:spcAft>
                <a:spcPts val="600"/>
              </a:spcAft>
            </a:pPr>
            <a:r>
              <a:rPr lang="zh-TW" altLang="en-US" sz="2000" dirty="0">
                <a:latin typeface="Times" panose="02020603050405020304" pitchFamily="18" charset="0"/>
                <a:ea typeface="標楷體" panose="03000509000000000000" pitchFamily="65" charset="-120"/>
                <a:cs typeface="Times" panose="02020603050405020304" pitchFamily="18" charset="0"/>
              </a:rPr>
              <a:t>並進行了基線</a:t>
            </a:r>
            <a:r>
              <a:rPr lang="en-US" altLang="zh-TW" sz="2000" dirty="0">
                <a:latin typeface="Times" panose="02020603050405020304" pitchFamily="18" charset="0"/>
                <a:ea typeface="標楷體" panose="03000509000000000000" pitchFamily="65" charset="-120"/>
                <a:cs typeface="Times" panose="02020603050405020304" pitchFamily="18" charset="0"/>
              </a:rPr>
              <a:t>(T1)</a:t>
            </a:r>
            <a:r>
              <a:rPr lang="zh-TW" altLang="en-US" sz="2000" dirty="0">
                <a:latin typeface="Times" panose="02020603050405020304" pitchFamily="18" charset="0"/>
                <a:ea typeface="標楷體" panose="03000509000000000000" pitchFamily="65" charset="-120"/>
                <a:cs typeface="Times" panose="02020603050405020304" pitchFamily="18" charset="0"/>
              </a:rPr>
              <a:t>、完成基線後第四星期</a:t>
            </a:r>
            <a:r>
              <a:rPr lang="en-US" altLang="zh-TW" sz="2000" dirty="0">
                <a:latin typeface="Times" panose="02020603050405020304" pitchFamily="18" charset="0"/>
                <a:ea typeface="標楷體" panose="03000509000000000000" pitchFamily="65" charset="-120"/>
                <a:cs typeface="Times" panose="02020603050405020304" pitchFamily="18" charset="0"/>
              </a:rPr>
              <a:t>(T2)</a:t>
            </a:r>
            <a:r>
              <a:rPr lang="zh-TW" altLang="en-US" sz="2000" dirty="0">
                <a:latin typeface="Times" panose="02020603050405020304" pitchFamily="18" charset="0"/>
                <a:ea typeface="標楷體" panose="03000509000000000000" pitchFamily="65" charset="-120"/>
                <a:cs typeface="Times" panose="02020603050405020304" pitchFamily="18" charset="0"/>
              </a:rPr>
              <a:t>、</a:t>
            </a:r>
            <a:r>
              <a:rPr lang="zh-CN" altLang="zh-HK" sz="2000" dirty="0">
                <a:latin typeface="Times New Roman" panose="02020603050405020304" pitchFamily="18" charset="0"/>
                <a:ea typeface="標楷體" panose="03000509000000000000" pitchFamily="65" charset="-120"/>
                <a:cs typeface="Times New Roman" panose="02020603050405020304" pitchFamily="18" charset="0"/>
              </a:rPr>
              <a:t>第三個月</a:t>
            </a:r>
            <a:r>
              <a:rPr lang="en-US" altLang="zh-CN" sz="20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000" dirty="0">
                <a:latin typeface="Times New Roman" panose="02020603050405020304" pitchFamily="18" charset="0"/>
                <a:ea typeface="標楷體" panose="03000509000000000000" pitchFamily="65" charset="-120"/>
                <a:cs typeface="Times New Roman" panose="02020603050405020304" pitchFamily="18" charset="0"/>
              </a:rPr>
              <a:t>(T3)</a:t>
            </a:r>
            <a:r>
              <a:rPr lang="zh-TW" altLang="en-US" sz="2000" dirty="0">
                <a:latin typeface="Times New Roman" panose="02020603050405020304" pitchFamily="18" charset="0"/>
                <a:ea typeface="標楷體" panose="03000509000000000000" pitchFamily="65" charset="-120"/>
                <a:cs typeface="Times New Roman" panose="02020603050405020304" pitchFamily="18" charset="0"/>
              </a:rPr>
              <a:t>及</a:t>
            </a:r>
            <a:r>
              <a:rPr lang="zh-CN" altLang="zh-HK" sz="2000" dirty="0">
                <a:latin typeface="Times New Roman" panose="02020603050405020304" pitchFamily="18" charset="0"/>
                <a:ea typeface="標楷體" panose="03000509000000000000" pitchFamily="65" charset="-120"/>
                <a:cs typeface="Times New Roman" panose="02020603050405020304" pitchFamily="18" charset="0"/>
              </a:rPr>
              <a:t>第六個月</a:t>
            </a:r>
            <a:r>
              <a:rPr lang="zh-TW" altLang="en-US" sz="20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000" dirty="0">
                <a:latin typeface="Times New Roman" panose="02020603050405020304" pitchFamily="18" charset="0"/>
                <a:ea typeface="標楷體" panose="03000509000000000000" pitchFamily="65" charset="-120"/>
                <a:cs typeface="Times New Roman" panose="02020603050405020304" pitchFamily="18" charset="0"/>
              </a:rPr>
              <a:t>(T4)</a:t>
            </a:r>
            <a:r>
              <a:rPr lang="zh-TW" altLang="en-US" sz="2000" dirty="0">
                <a:latin typeface="Times" panose="02020603050405020304" pitchFamily="18" charset="0"/>
                <a:ea typeface="標楷體" panose="03000509000000000000" pitchFamily="65" charset="-120"/>
                <a:cs typeface="Times" panose="02020603050405020304" pitchFamily="18" charset="0"/>
              </a:rPr>
              <a:t>的跟進評估，</a:t>
            </a:r>
            <a:r>
              <a:rPr lang="en-US" altLang="zh-TW" sz="2000" dirty="0">
                <a:latin typeface="Times" panose="02020603050405020304" pitchFamily="18" charset="0"/>
                <a:ea typeface="標楷體" panose="03000509000000000000" pitchFamily="65" charset="-120"/>
                <a:cs typeface="Times" panose="02020603050405020304" pitchFamily="18" charset="0"/>
              </a:rPr>
              <a:t>3</a:t>
            </a:r>
            <a:r>
              <a:rPr lang="zh-TW" altLang="en-US" sz="2000" dirty="0">
                <a:latin typeface="Times" panose="02020603050405020304" pitchFamily="18" charset="0"/>
                <a:ea typeface="標楷體" panose="03000509000000000000" pitchFamily="65" charset="-120"/>
                <a:cs typeface="Times" panose="02020603050405020304" pitchFamily="18" charset="0"/>
              </a:rPr>
              <a:t>個組別分佈如下：</a:t>
            </a:r>
          </a:p>
        </p:txBody>
      </p:sp>
      <p:sp>
        <p:nvSpPr>
          <p:cNvPr id="4" name="TextBox 38">
            <a:extLst>
              <a:ext uri="{FF2B5EF4-FFF2-40B4-BE49-F238E27FC236}">
                <a16:creationId xmlns:a16="http://schemas.microsoft.com/office/drawing/2014/main" id="{5F35F963-FB5A-43D4-AAC4-FBC3CAC040C6}"/>
              </a:ext>
            </a:extLst>
          </p:cNvPr>
          <p:cNvSpPr txBox="1"/>
          <p:nvPr/>
        </p:nvSpPr>
        <p:spPr>
          <a:xfrm>
            <a:off x="1010332" y="193527"/>
            <a:ext cx="2921925" cy="559512"/>
          </a:xfrm>
          <a:prstGeom prst="rect">
            <a:avLst/>
          </a:prstGeom>
          <a:solidFill>
            <a:srgbClr val="3CBEB4"/>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研究結果 </a:t>
            </a:r>
            <a:r>
              <a:rPr lang="en-GB" altLang="zh-TW" sz="2600" b="1" kern="0" dirty="0">
                <a:solidFill>
                  <a:schemeClr val="bg1"/>
                </a:solidFill>
                <a:latin typeface="標楷體" panose="03000509000000000000" pitchFamily="65" charset="-120"/>
                <a:ea typeface="標楷體" panose="03000509000000000000" pitchFamily="65" charset="-120"/>
              </a:rPr>
              <a:t>- </a:t>
            </a:r>
            <a:r>
              <a:rPr lang="zh-TW" altLang="en-US" sz="2600" b="1" kern="0" dirty="0">
                <a:solidFill>
                  <a:schemeClr val="bg1"/>
                </a:solidFill>
                <a:latin typeface="標楷體" panose="03000509000000000000" pitchFamily="65" charset="-120"/>
                <a:ea typeface="標楷體" panose="03000509000000000000" pitchFamily="65" charset="-120"/>
              </a:rPr>
              <a:t>長者</a:t>
            </a:r>
            <a:endParaRPr lang="en-US" altLang="zh-CN" sz="2600" b="1" kern="0" dirty="0">
              <a:solidFill>
                <a:schemeClr val="bg1"/>
              </a:solidFill>
              <a:latin typeface="標楷體" panose="03000509000000000000" pitchFamily="65" charset="-120"/>
              <a:ea typeface="標楷體" panose="03000509000000000000" pitchFamily="65" charset="-120"/>
            </a:endParaRP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0" name="投影片編號版面配置區 11">
            <a:extLst>
              <a:ext uri="{FF2B5EF4-FFF2-40B4-BE49-F238E27FC236}">
                <a16:creationId xmlns:a16="http://schemas.microsoft.com/office/drawing/2014/main" id="{346441E5-63B0-42EF-87A1-AB8E32A06273}"/>
              </a:ext>
            </a:extLst>
          </p:cNvPr>
          <p:cNvSpPr>
            <a:spLocks noGrp="1"/>
          </p:cNvSpPr>
          <p:nvPr>
            <p:ph type="sldNum" sz="quarter" idx="12"/>
          </p:nvPr>
        </p:nvSpPr>
        <p:spPr>
          <a:xfrm>
            <a:off x="0" y="273844"/>
            <a:ext cx="545725" cy="394242"/>
          </a:xfrm>
          <a:solidFill>
            <a:srgbClr val="3CBEB4"/>
          </a:solidFill>
        </p:spPr>
        <p:txBody>
          <a:bodyPr/>
          <a:lstStyle/>
          <a:p>
            <a:pPr algn="ctr"/>
            <a:fld id="{8DA30472-5972-4CC7-866C-2D075E67EE51}" type="slidenum">
              <a:rPr lang="zh-CN" altLang="en-US" sz="2800" smtClean="0">
                <a:latin typeface="+mn-lt"/>
              </a:rPr>
              <a:pPr algn="ctr"/>
              <a:t>19</a:t>
            </a:fld>
            <a:endParaRPr lang="zh-CN" altLang="en-US" sz="2800" dirty="0">
              <a:latin typeface="+mn-lt"/>
            </a:endParaRPr>
          </a:p>
        </p:txBody>
      </p:sp>
      <p:graphicFrame>
        <p:nvGraphicFramePr>
          <p:cNvPr id="2" name="資料庫圖表 1">
            <a:extLst>
              <a:ext uri="{FF2B5EF4-FFF2-40B4-BE49-F238E27FC236}">
                <a16:creationId xmlns:a16="http://schemas.microsoft.com/office/drawing/2014/main" id="{FFA8C908-4498-945B-E45E-F61D65CF3382}"/>
              </a:ext>
            </a:extLst>
          </p:cNvPr>
          <p:cNvGraphicFramePr/>
          <p:nvPr/>
        </p:nvGraphicFramePr>
        <p:xfrm>
          <a:off x="3486304" y="1685841"/>
          <a:ext cx="5213876" cy="3799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5263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8"/>
          <p:cNvSpPr txBox="1"/>
          <p:nvPr/>
        </p:nvSpPr>
        <p:spPr>
          <a:xfrm>
            <a:off x="1010332" y="193527"/>
            <a:ext cx="2921925" cy="559640"/>
          </a:xfrm>
          <a:prstGeom prst="rect">
            <a:avLst/>
          </a:prstGeom>
          <a:solidFill>
            <a:srgbClr val="1783B0"/>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簡介</a:t>
            </a:r>
            <a:endParaRPr lang="en-US" altLang="zh-CN" sz="2600" b="1" kern="0" dirty="0">
              <a:solidFill>
                <a:schemeClr val="bg1"/>
              </a:solidFill>
              <a:latin typeface="標楷體" panose="03000509000000000000" pitchFamily="65" charset="-120"/>
              <a:ea typeface="標楷體" panose="03000509000000000000" pitchFamily="65" charset="-120"/>
            </a:endParaRPr>
          </a:p>
        </p:txBody>
      </p:sp>
      <p:sp>
        <p:nvSpPr>
          <p:cNvPr id="5" name="矩形 4"/>
          <p:cNvSpPr/>
          <p:nvPr/>
        </p:nvSpPr>
        <p:spPr>
          <a:xfrm>
            <a:off x="-9525" y="276226"/>
            <a:ext cx="556551" cy="394243"/>
          </a:xfrm>
          <a:prstGeom prst="rect">
            <a:avLst/>
          </a:prstGeom>
          <a:solidFill>
            <a:srgbClr val="178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p:cNvSpPr/>
          <p:nvPr/>
        </p:nvSpPr>
        <p:spPr>
          <a:xfrm>
            <a:off x="603526" y="276227"/>
            <a:ext cx="75476" cy="394243"/>
          </a:xfrm>
          <a:prstGeom prst="rect">
            <a:avLst/>
          </a:prstGeom>
          <a:solidFill>
            <a:srgbClr val="178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p:cNvSpPr/>
          <p:nvPr/>
        </p:nvSpPr>
        <p:spPr>
          <a:xfrm>
            <a:off x="732430" y="276227"/>
            <a:ext cx="75476" cy="394243"/>
          </a:xfrm>
          <a:prstGeom prst="rect">
            <a:avLst/>
          </a:prstGeom>
          <a:solidFill>
            <a:srgbClr val="178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p:cNvSpPr/>
          <p:nvPr/>
        </p:nvSpPr>
        <p:spPr>
          <a:xfrm>
            <a:off x="871381" y="276227"/>
            <a:ext cx="75476" cy="394243"/>
          </a:xfrm>
          <a:prstGeom prst="rect">
            <a:avLst/>
          </a:prstGeom>
          <a:solidFill>
            <a:srgbClr val="178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3" name="文字方塊 2"/>
          <p:cNvSpPr txBox="1"/>
          <p:nvPr/>
        </p:nvSpPr>
        <p:spPr>
          <a:xfrm>
            <a:off x="360000" y="900000"/>
            <a:ext cx="8329624" cy="3596882"/>
          </a:xfrm>
          <a:prstGeom prst="rect">
            <a:avLst/>
          </a:prstGeom>
          <a:noFill/>
        </p:spPr>
        <p:txBody>
          <a:bodyPr wrap="square" rtlCol="0">
            <a:spAutoFit/>
          </a:bodyPr>
          <a:lstStyle/>
          <a:p>
            <a:pPr marL="285750" indent="-285750">
              <a:lnSpc>
                <a:spcPct val="125000"/>
              </a:lnSpc>
              <a:spcAft>
                <a:spcPts val="1200"/>
              </a:spcAft>
              <a:buFont typeface="Arial" panose="020B0604020202020204" pitchFamily="34" charset="0"/>
              <a:buChar char="•"/>
            </a:pPr>
            <a:r>
              <a:rPr lang="zh-TW" altLang="en-US" sz="2000" dirty="0">
                <a:latin typeface="Times" panose="02020603050405020304" pitchFamily="18" charset="0"/>
                <a:ea typeface="標楷體" panose="03000509000000000000" pitchFamily="65" charset="-120"/>
                <a:cs typeface="Times" panose="02020603050405020304" pitchFamily="18" charset="0"/>
              </a:rPr>
              <a:t>大學教育資助委員會</a:t>
            </a:r>
            <a:r>
              <a:rPr lang="en-US" altLang="zh-TW" sz="2000" dirty="0">
                <a:latin typeface="Times" panose="02020603050405020304" pitchFamily="18" charset="0"/>
                <a:ea typeface="Tahoma" panose="020B0604030504040204" pitchFamily="34" charset="0"/>
                <a:cs typeface="Times" panose="02020603050405020304" pitchFamily="18" charset="0"/>
              </a:rPr>
              <a:t>2020/21</a:t>
            </a:r>
            <a:r>
              <a:rPr lang="zh-TW" altLang="en-US" sz="2000" dirty="0">
                <a:latin typeface="Times" panose="02020603050405020304" pitchFamily="18" charset="0"/>
                <a:ea typeface="標楷體" panose="03000509000000000000" pitchFamily="65" charset="-120"/>
                <a:cs typeface="Times" panose="02020603050405020304" pitchFamily="18" charset="0"/>
              </a:rPr>
              <a:t>年度協作研究金</a:t>
            </a:r>
            <a:r>
              <a:rPr lang="en-US" altLang="zh-TW" sz="2000" dirty="0">
                <a:latin typeface="Times" panose="02020603050405020304" pitchFamily="18" charset="0"/>
                <a:ea typeface="Tahoma" panose="020B0604030504040204" pitchFamily="34" charset="0"/>
                <a:cs typeface="Times" panose="02020603050405020304" pitchFamily="18" charset="0"/>
              </a:rPr>
              <a:t>-</a:t>
            </a:r>
            <a:r>
              <a:rPr lang="zh-TW" altLang="en-US" sz="2000" dirty="0">
                <a:latin typeface="Times" panose="02020603050405020304" pitchFamily="18" charset="0"/>
                <a:ea typeface="標楷體" panose="03000509000000000000" pitchFamily="65" charset="-120"/>
                <a:cs typeface="Times" panose="02020603050405020304" pitchFamily="18" charset="0"/>
              </a:rPr>
              <a:t>協作研究金與</a:t>
            </a:r>
            <a:r>
              <a:rPr lang="en-US" altLang="zh-TW" sz="2000" dirty="0">
                <a:latin typeface="Times" panose="02020603050405020304" pitchFamily="18" charset="0"/>
                <a:ea typeface="Tahoma" panose="020B0604030504040204" pitchFamily="34" charset="0"/>
                <a:cs typeface="Times" panose="02020603050405020304" pitchFamily="18" charset="0"/>
              </a:rPr>
              <a:t>2019</a:t>
            </a:r>
            <a:r>
              <a:rPr lang="zh-TW" altLang="en-US" sz="2000" dirty="0">
                <a:latin typeface="Times" panose="02020603050405020304" pitchFamily="18" charset="0"/>
                <a:ea typeface="標楷體" panose="03000509000000000000" pitchFamily="65" charset="-120"/>
                <a:cs typeface="Times" panose="02020603050405020304" pitchFamily="18" charset="0"/>
              </a:rPr>
              <a:t>冠狀病毒病及新型傳染病相關的一次性研究計劃 </a:t>
            </a:r>
            <a:r>
              <a:rPr lang="en-US" altLang="zh-TW" sz="2000" dirty="0">
                <a:latin typeface="Times" panose="02020603050405020304" pitchFamily="18" charset="0"/>
                <a:ea typeface="Tahoma" panose="020B0604030504040204" pitchFamily="34" charset="0"/>
                <a:cs typeface="Times" panose="02020603050405020304" pitchFamily="18" charset="0"/>
              </a:rPr>
              <a:t>(C8105-20GF)</a:t>
            </a:r>
            <a:r>
              <a:rPr lang="zh-TW" altLang="en-US" sz="2000" dirty="0">
                <a:latin typeface="Times" panose="02020603050405020304" pitchFamily="18" charset="0"/>
                <a:ea typeface="標楷體" panose="03000509000000000000" pitchFamily="65" charset="-120"/>
                <a:cs typeface="Times" panose="02020603050405020304" pitchFamily="18" charset="0"/>
              </a:rPr>
              <a:t>就不同關於疫情的問題，透過研究支援大學學者及專家探究相關解決方法</a:t>
            </a:r>
            <a:endParaRPr lang="en-US" altLang="zh-TW" sz="2000" dirty="0">
              <a:latin typeface="Times" panose="02020603050405020304" pitchFamily="18" charset="0"/>
              <a:ea typeface="Tahoma" panose="020B0604030504040204" pitchFamily="34" charset="0"/>
              <a:cs typeface="Times" panose="02020603050405020304" pitchFamily="18" charset="0"/>
            </a:endParaRPr>
          </a:p>
          <a:p>
            <a:pPr marL="285750" indent="-285750">
              <a:lnSpc>
                <a:spcPct val="125000"/>
              </a:lnSpc>
              <a:spcAft>
                <a:spcPts val="1200"/>
              </a:spcAft>
              <a:buFont typeface="Arial" panose="020B0604020202020204" pitchFamily="34" charset="0"/>
              <a:buChar char="•"/>
            </a:pPr>
            <a:r>
              <a:rPr lang="zh-TW" altLang="en-US" sz="2000" dirty="0">
                <a:latin typeface="標楷體" panose="03000509000000000000" pitchFamily="65" charset="-120"/>
                <a:ea typeface="標楷體" panose="03000509000000000000" pitchFamily="65" charset="-120"/>
              </a:rPr>
              <a:t>長者感染風險較高，甚至有很多長者於這波疫情中離世</a:t>
            </a:r>
            <a:endParaRPr lang="en-US" altLang="zh-TW" sz="2000" dirty="0">
              <a:latin typeface="標楷體" panose="03000509000000000000" pitchFamily="65" charset="-120"/>
              <a:ea typeface="標楷體" panose="03000509000000000000" pitchFamily="65" charset="-120"/>
            </a:endParaRPr>
          </a:p>
          <a:p>
            <a:pPr marL="285750" indent="-285750">
              <a:lnSpc>
                <a:spcPct val="125000"/>
              </a:lnSpc>
              <a:spcAft>
                <a:spcPts val="1200"/>
              </a:spcAft>
              <a:buFont typeface="Arial" panose="020B0604020202020204" pitchFamily="34" charset="0"/>
              <a:buChar char="•"/>
            </a:pPr>
            <a:r>
              <a:rPr lang="zh-TW" altLang="en-US" sz="2000" dirty="0">
                <a:latin typeface="標楷體" panose="03000509000000000000" pitchFamily="65" charset="-120"/>
                <a:ea typeface="標楷體" panose="03000509000000000000" pitchFamily="65" charset="-120"/>
              </a:rPr>
              <a:t>為了避免互相染疫，親人</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友人都減少相聚。縱使科技發達，很多長者未能善用視訊或社交軟件等功能來與親友溝通，面對社交隔離措施而導致的孤獨感</a:t>
            </a:r>
            <a:endParaRPr lang="en-US" altLang="zh-TW" sz="2000" dirty="0">
              <a:latin typeface="標楷體" panose="03000509000000000000" pitchFamily="65" charset="-120"/>
              <a:ea typeface="標楷體" panose="03000509000000000000" pitchFamily="65" charset="-120"/>
            </a:endParaRPr>
          </a:p>
          <a:p>
            <a:pPr marL="285750" indent="-285750">
              <a:lnSpc>
                <a:spcPct val="125000"/>
              </a:lnSpc>
              <a:spcAft>
                <a:spcPts val="1200"/>
              </a:spcAft>
              <a:buFont typeface="Arial" panose="020B0604020202020204" pitchFamily="34" charset="0"/>
              <a:buChar char="•"/>
            </a:pPr>
            <a:r>
              <a:rPr lang="zh-TW" altLang="en-US" sz="2000" dirty="0">
                <a:latin typeface="標楷體" panose="03000509000000000000" pitchFamily="65" charset="-120"/>
                <a:ea typeface="標楷體" panose="03000509000000000000" pitchFamily="65" charset="-120"/>
              </a:rPr>
              <a:t>眾所周知，孤獨感會在心理，生理和認知健康上帶來許多負面影響</a:t>
            </a:r>
            <a:endParaRPr lang="en-US" altLang="zh-HK" sz="2000" dirty="0">
              <a:latin typeface="標楷體" panose="03000509000000000000" pitchFamily="65" charset="-120"/>
              <a:ea typeface="標楷體" panose="03000509000000000000" pitchFamily="65" charset="-120"/>
            </a:endParaRPr>
          </a:p>
        </p:txBody>
      </p:sp>
      <p:sp>
        <p:nvSpPr>
          <p:cNvPr id="13" name="投影片編號版面配置區 11">
            <a:extLst>
              <a:ext uri="{FF2B5EF4-FFF2-40B4-BE49-F238E27FC236}">
                <a16:creationId xmlns:a16="http://schemas.microsoft.com/office/drawing/2014/main" id="{0A1DD232-E9F2-470E-A104-A6D32C6F957B}"/>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2</a:t>
            </a:fld>
            <a:endParaRPr lang="zh-CN" altLang="en-US" sz="2800" dirty="0">
              <a:latin typeface="+mn-lt"/>
            </a:endParaRPr>
          </a:p>
        </p:txBody>
      </p:sp>
    </p:spTree>
    <p:extLst>
      <p:ext uri="{BB962C8B-B14F-4D97-AF65-F5344CB8AC3E}">
        <p14:creationId xmlns:p14="http://schemas.microsoft.com/office/powerpoint/2010/main" val="2957458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格 11">
            <a:extLst>
              <a:ext uri="{FF2B5EF4-FFF2-40B4-BE49-F238E27FC236}">
                <a16:creationId xmlns:a16="http://schemas.microsoft.com/office/drawing/2014/main" id="{24B713F3-ECC5-47D2-B18D-BA0DC06C6AB6}"/>
              </a:ext>
            </a:extLst>
          </p:cNvPr>
          <p:cNvGraphicFramePr>
            <a:graphicFrameLocks noGrp="1"/>
          </p:cNvGraphicFramePr>
          <p:nvPr/>
        </p:nvGraphicFramePr>
        <p:xfrm>
          <a:off x="268750" y="1171572"/>
          <a:ext cx="8486627" cy="3529965"/>
        </p:xfrm>
        <a:graphic>
          <a:graphicData uri="http://schemas.openxmlformats.org/drawingml/2006/table">
            <a:tbl>
              <a:tblPr>
                <a:tableStyleId>{5C22544A-7EE6-4342-B048-85BDC9FD1C3A}</a:tableStyleId>
              </a:tblPr>
              <a:tblGrid>
                <a:gridCol w="1394425">
                  <a:extLst>
                    <a:ext uri="{9D8B030D-6E8A-4147-A177-3AD203B41FA5}">
                      <a16:colId xmlns:a16="http://schemas.microsoft.com/office/drawing/2014/main" val="20000"/>
                    </a:ext>
                  </a:extLst>
                </a:gridCol>
                <a:gridCol w="1288798">
                  <a:extLst>
                    <a:ext uri="{9D8B030D-6E8A-4147-A177-3AD203B41FA5}">
                      <a16:colId xmlns:a16="http://schemas.microsoft.com/office/drawing/2014/main" val="241541124"/>
                    </a:ext>
                  </a:extLst>
                </a:gridCol>
                <a:gridCol w="1450851">
                  <a:extLst>
                    <a:ext uri="{9D8B030D-6E8A-4147-A177-3AD203B41FA5}">
                      <a16:colId xmlns:a16="http://schemas.microsoft.com/office/drawing/2014/main" val="2625862490"/>
                    </a:ext>
                  </a:extLst>
                </a:gridCol>
                <a:gridCol w="1450851">
                  <a:extLst>
                    <a:ext uri="{9D8B030D-6E8A-4147-A177-3AD203B41FA5}">
                      <a16:colId xmlns:a16="http://schemas.microsoft.com/office/drawing/2014/main" val="20002"/>
                    </a:ext>
                  </a:extLst>
                </a:gridCol>
                <a:gridCol w="1450851">
                  <a:extLst>
                    <a:ext uri="{9D8B030D-6E8A-4147-A177-3AD203B41FA5}">
                      <a16:colId xmlns:a16="http://schemas.microsoft.com/office/drawing/2014/main" val="3764205032"/>
                    </a:ext>
                  </a:extLst>
                </a:gridCol>
                <a:gridCol w="1450851">
                  <a:extLst>
                    <a:ext uri="{9D8B030D-6E8A-4147-A177-3AD203B41FA5}">
                      <a16:colId xmlns:a16="http://schemas.microsoft.com/office/drawing/2014/main" val="20003"/>
                    </a:ext>
                  </a:extLst>
                </a:gridCol>
              </a:tblGrid>
              <a:tr h="181535">
                <a:tc gridSpan="2">
                  <a:txBody>
                    <a:bodyPr/>
                    <a:lstStyle/>
                    <a:p>
                      <a:pPr marL="1257300" indent="84138" algn="ctr">
                        <a:spcAft>
                          <a:spcPts val="0"/>
                        </a:spcAft>
                      </a:pPr>
                      <a:r>
                        <a:rPr lang="en-US" altLang="zh-TW" sz="1300" b="1" kern="100" cap="none" spc="0" dirty="0">
                          <a:ln w="0"/>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a:t>
                      </a:r>
                      <a:endParaRPr lang="zh-TW" altLang="en-US" sz="1300" b="1" kern="100" cap="none" spc="0" dirty="0">
                        <a:ln w="0"/>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20000"/>
                        <a:lumOff val="80000"/>
                      </a:schemeClr>
                    </a:solidFill>
                  </a:tcPr>
                </a:tc>
                <a:tc hMerge="1">
                  <a:txBody>
                    <a:bodyPr/>
                    <a:lstStyle/>
                    <a:p>
                      <a:pPr>
                        <a:spcAft>
                          <a:spcPts val="0"/>
                        </a:spcAft>
                      </a:pPr>
                      <a:r>
                        <a:rPr lang="en-US" altLang="zh-HK" sz="1400" b="0" kern="0" cap="none" spc="0" dirty="0">
                          <a:ln w="0"/>
                          <a:solidFill>
                            <a:schemeClr val="tx1"/>
                          </a:solidFill>
                          <a:effectLst/>
                          <a:latin typeface="Georgia" panose="02040502050405020303" pitchFamily="18" charset="0"/>
                          <a:ea typeface="+mn-ea"/>
                          <a:cs typeface="+mn-cs"/>
                        </a:rPr>
                        <a:t>(N=122)</a:t>
                      </a:r>
                      <a:endParaRPr lang="zh-TW" sz="1400" b="0" kern="100" cap="none" spc="0" dirty="0">
                        <a:ln w="0"/>
                        <a:solidFill>
                          <a:schemeClr val="tx1"/>
                        </a:solidFill>
                        <a:effectLst/>
                        <a:latin typeface="Georgia" panose="02040502050405020303" pitchFamily="18"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marL="0" algn="ctr" defTabSz="685800" rtl="0" eaLnBrk="1" fontAlgn="ctr" latinLnBrk="0" hangingPunct="1"/>
                      <a:r>
                        <a:rPr lang="zh-TW" altLang="en-US"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總數</a:t>
                      </a:r>
                      <a:endParaRPr lang="en-US" altLang="zh-TW"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20000"/>
                        <a:lumOff val="80000"/>
                      </a:schemeClr>
                    </a:solidFill>
                  </a:tcPr>
                </a:tc>
                <a:tc>
                  <a:txBody>
                    <a:bodyPr/>
                    <a:lstStyle/>
                    <a:p>
                      <a:pPr marL="0" algn="ctr" defTabSz="685800" rtl="0" eaLnBrk="1" fontAlgn="ctr" latinLnBrk="0" hangingPunct="1"/>
                      <a:r>
                        <a:rPr lang="zh-TW" altLang="en-US"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靜觀介入</a:t>
                      </a:r>
                      <a:endParaRPr lang="en-US" altLang="zh-TW"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20000"/>
                        <a:lumOff val="80000"/>
                      </a:schemeClr>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zh-TW" altLang="en-US"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積極行為介入</a:t>
                      </a:r>
                      <a:endParaRPr lang="en-US" altLang="zh-TW"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20000"/>
                        <a:lumOff val="80000"/>
                      </a:schemeClr>
                    </a:solidFill>
                  </a:tcPr>
                </a:tc>
                <a:tc>
                  <a:txBody>
                    <a:bodyPr/>
                    <a:lstStyle/>
                    <a:p>
                      <a:pPr marL="0" algn="ctr" defTabSz="685800" rtl="0" eaLnBrk="1" fontAlgn="ctr" latinLnBrk="0" hangingPunct="1"/>
                      <a:r>
                        <a:rPr lang="zh-TW" altLang="en-US"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電話「友同行」</a:t>
                      </a:r>
                      <a:endParaRPr lang="en-US" altLang="zh-TW"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181535">
                <a:tc gridSpan="2">
                  <a:txBody>
                    <a:bodyPr/>
                    <a:lstStyle/>
                    <a:p>
                      <a:pPr marL="1341438" marR="0" lvl="0" indent="0" algn="ctr" defTabSz="685800" rtl="0" eaLnBrk="1" fontAlgn="auto" latinLnBrk="0" hangingPunct="1">
                        <a:lnSpc>
                          <a:spcPct val="100000"/>
                        </a:lnSpc>
                        <a:spcBef>
                          <a:spcPts val="0"/>
                        </a:spcBef>
                        <a:spcAft>
                          <a:spcPts val="0"/>
                        </a:spcAft>
                        <a:buClrTx/>
                        <a:buSzTx/>
                        <a:buFontTx/>
                        <a:buNone/>
                        <a:tabLst>
                          <a:tab pos="1341438" algn="l"/>
                        </a:tabLst>
                        <a:defRPr/>
                      </a:pPr>
                      <a:r>
                        <a:rPr lang="en-US" altLang="zh-HK" sz="1300" b="1" kern="100" cap="none" spc="0" dirty="0">
                          <a:ln w="0"/>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n</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hMerge="1">
                  <a:txBody>
                    <a:bodyPr/>
                    <a:lstStyle/>
                    <a:p>
                      <a:endParaRPr lang="zh-HK" altLang="en-US"/>
                    </a:p>
                  </a:txBody>
                  <a:tcPr/>
                </a:tc>
                <a:tc>
                  <a:txBody>
                    <a:bodyPr/>
                    <a:lstStyle/>
                    <a:p>
                      <a:pPr marL="0" algn="ctr" defTabSz="685800" rtl="0" eaLnBrk="1" fontAlgn="ctr" latinLnBrk="0" hangingPunct="1"/>
                      <a:r>
                        <a:rPr lang="en-US" sz="1300" b="0" kern="0" cap="none" spc="0" dirty="0">
                          <a:ln w="0"/>
                          <a:solidFill>
                            <a:schemeClr val="tx1"/>
                          </a:solidFill>
                          <a:effectLst/>
                          <a:latin typeface="Times New Roman" panose="02020603050405020304" pitchFamily="18" charset="0"/>
                          <a:ea typeface="+mn-ea"/>
                          <a:cs typeface="Times New Roman" panose="02020603050405020304" pitchFamily="18" charset="0"/>
                        </a:rPr>
                        <a:t>1,151</a:t>
                      </a: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marL="0" algn="ctr" defTabSz="685800" rtl="0" eaLnBrk="1" fontAlgn="ctr" latinLnBrk="0" hangingPunct="1"/>
                      <a:r>
                        <a:rPr lang="en-US" sz="1300" b="0" kern="0" cap="none" spc="0" dirty="0">
                          <a:ln w="0"/>
                          <a:solidFill>
                            <a:schemeClr val="tx1"/>
                          </a:solidFill>
                          <a:effectLst/>
                          <a:latin typeface="Times New Roman" panose="02020603050405020304" pitchFamily="18" charset="0"/>
                          <a:ea typeface="+mn-ea"/>
                          <a:cs typeface="Times New Roman" panose="02020603050405020304" pitchFamily="18" charset="0"/>
                        </a:rPr>
                        <a:t>460</a:t>
                      </a: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marL="0" algn="ctr" defTabSz="685800" rtl="0" eaLnBrk="1" fontAlgn="ctr" latinLnBrk="0" hangingPunct="1"/>
                      <a:r>
                        <a:rPr lang="en-US" sz="1300" b="0" kern="0" cap="none" spc="0" dirty="0">
                          <a:ln w="0"/>
                          <a:solidFill>
                            <a:schemeClr val="tx1"/>
                          </a:solidFill>
                          <a:effectLst/>
                          <a:latin typeface="Times New Roman" panose="02020603050405020304" pitchFamily="18" charset="0"/>
                          <a:ea typeface="+mn-ea"/>
                          <a:cs typeface="Times New Roman" panose="02020603050405020304" pitchFamily="18" charset="0"/>
                        </a:rPr>
                        <a:t>335</a:t>
                      </a: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marL="0" algn="ctr" defTabSz="685800" rtl="0" eaLnBrk="1" fontAlgn="ctr" latinLnBrk="0" hangingPunct="1"/>
                      <a:r>
                        <a:rPr lang="en-US" sz="1300" b="0" kern="0" cap="none" spc="0" dirty="0">
                          <a:ln w="0"/>
                          <a:solidFill>
                            <a:schemeClr val="tx1"/>
                          </a:solidFill>
                          <a:effectLst/>
                          <a:latin typeface="Times New Roman" panose="02020603050405020304" pitchFamily="18" charset="0"/>
                          <a:ea typeface="+mn-ea"/>
                          <a:cs typeface="Times New Roman" panose="02020603050405020304" pitchFamily="18" charset="0"/>
                        </a:rPr>
                        <a:t>356</a:t>
                      </a: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06362366"/>
                  </a:ext>
                </a:extLst>
              </a:tr>
              <a:tr h="181535">
                <a:tc>
                  <a:txBody>
                    <a:bodyPr/>
                    <a:lstStyle/>
                    <a:p>
                      <a:pPr marL="0"/>
                      <a:r>
                        <a:rPr kumimoji="0" lang="zh-CN" altLang="en-US"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rPr>
                        <a:t>性別</a:t>
                      </a:r>
                      <a:endParaRPr kumimoji="0" lang="en-US" altLang="zh-HK"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08000" lvl="0" indent="0" algn="l" defTabSz="685800" rtl="0" eaLnBrk="1" fontAlgn="t" latinLnBrk="0" hangingPunct="1"/>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男性</a:t>
                      </a:r>
                      <a:endPar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26.8</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23.0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26.3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32.0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4"/>
                  </a:ext>
                </a:extLst>
              </a:tr>
              <a:tr h="181535">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endParaRPr kumimoji="0" lang="zh-TW" altLang="en-US"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108000" lvl="0" indent="0" algn="l" defTabSz="685800" rtl="0" eaLnBrk="1" fontAlgn="t" latinLnBrk="0" hangingPunct="1"/>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女性</a:t>
                      </a:r>
                      <a:endPar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73.2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77.0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73.7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68.0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5"/>
                  </a:ext>
                </a:extLst>
              </a:tr>
              <a:tr h="181535">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kumimoji="0" lang="zh-CN" altLang="en-US"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rPr>
                        <a:t>年齡</a:t>
                      </a:r>
                      <a:r>
                        <a:rPr kumimoji="0" lang="zh-TW" altLang="en-US"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rPr>
                        <a:t>組別</a:t>
                      </a:r>
                      <a:endParaRPr kumimoji="0" lang="zh-TW" altLang="en-US"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08000" lvl="0" indent="0" algn="l" defTabSz="685800" rtl="0" eaLnBrk="1" fontAlgn="t" latinLnBrk="0" hangingPunct="1"/>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65-74</a:t>
                      </a: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44.1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40.2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49.0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44.7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6729271"/>
                  </a:ext>
                </a:extLst>
              </a:tr>
              <a:tr h="181535">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endParaRPr kumimoji="0" lang="zh-TW" altLang="en-US"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08000" lvl="0" indent="0" algn="l" defTabSz="685800" rtl="0" eaLnBrk="1" fontAlgn="t" latinLnBrk="0" hangingPunct="1"/>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75+</a:t>
                      </a: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55.9</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59.8</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51.0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55.3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630286"/>
                  </a:ext>
                </a:extLst>
              </a:tr>
              <a:tr h="181535">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kumimoji="0" lang="zh-TW" altLang="zh-HK"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婚姻狀況</a:t>
                      </a:r>
                      <a:endParaRPr kumimoji="0" lang="zh-TW" altLang="en-US"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08000" lvl="0" indent="0" algn="l" defTabSz="685800" rtl="0" eaLnBrk="1" fontAlgn="t" latinLnBrk="0" hangingPunct="1"/>
                      <a:r>
                        <a:rPr lang="zh-HK"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未婚</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12.5</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9.3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14.9</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14.3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7"/>
                  </a:ext>
                </a:extLst>
              </a:tr>
              <a:tr h="168491">
                <a:tc>
                  <a:txBody>
                    <a:bodyPr/>
                    <a:lstStyle/>
                    <a:p>
                      <a:pPr marL="0" lvl="0" indent="0" algn="l" defTabSz="685800" rtl="0" eaLnBrk="1" fontAlgn="t" latinLnBrk="0" hangingPunct="1"/>
                      <a:r>
                        <a:rPr kumimoji="0" lang="en-US" altLang="zh-HK"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rPr>
                        <a:t>	</a:t>
                      </a:r>
                      <a:endParaRPr kumimoji="0" lang="zh-TW" altLang="zh-HK"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08000" lvl="0" indent="0" algn="l" defTabSz="685800" rtl="0" eaLnBrk="1" fontAlgn="t" latinLnBrk="0" hangingPunct="1"/>
                      <a:r>
                        <a:rPr lang="zh-TW"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已婚</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6.5</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8"/>
                  </a:ext>
                </a:extLst>
              </a:tr>
              <a:tr h="181535">
                <a:tc>
                  <a:txBody>
                    <a:bodyPr/>
                    <a:lstStyle/>
                    <a:p>
                      <a:pPr marL="0" lvl="0" indent="0" algn="l" defTabSz="685800" rtl="0" eaLnBrk="1" fontAlgn="t" latinLnBrk="0" hangingPunct="1"/>
                      <a:endParaRPr kumimoji="0" lang="zh-HK" altLang="en-US"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08000" marR="0" lvl="0" indent="0" algn="l" defTabSz="685800" rtl="0" eaLnBrk="1" fontAlgn="t" latinLnBrk="0" hangingPunct="1">
                        <a:lnSpc>
                          <a:spcPct val="100000"/>
                        </a:lnSpc>
                        <a:spcBef>
                          <a:spcPts val="0"/>
                        </a:spcBef>
                        <a:spcAft>
                          <a:spcPts val="0"/>
                        </a:spcAft>
                        <a:buClrTx/>
                        <a:buSzTx/>
                        <a:buFontTx/>
                        <a:buNone/>
                        <a:tabLst/>
                        <a:defRPr/>
                      </a:pPr>
                      <a:r>
                        <a:rPr lang="zh-TW"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離婚</a:t>
                      </a:r>
                      <a:r>
                        <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分居</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28.6</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26.3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34.3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26.1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208940963"/>
                  </a:ext>
                </a:extLst>
              </a:tr>
              <a:tr h="181535">
                <a:tc>
                  <a:txBody>
                    <a:bodyPr/>
                    <a:lstStyle/>
                    <a:p>
                      <a:pPr marL="0" lvl="0" indent="0" algn="l" defTabSz="685800" rtl="0" eaLnBrk="1" fontAlgn="t" latinLnBrk="0" hangingPunct="1"/>
                      <a:endParaRPr kumimoji="0" lang="zh-HK" altLang="en-US"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108000" lvl="0" indent="0" algn="l" defTabSz="685800" rtl="0" eaLnBrk="1" fontAlgn="t" latinLnBrk="0" hangingPunct="1"/>
                      <a:r>
                        <a:rPr lang="zh-TW"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喪偶</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52.4</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57.2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45.7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52.5</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83402632"/>
                  </a:ext>
                </a:extLst>
              </a:tr>
              <a:tr h="181535">
                <a:tc>
                  <a:txBody>
                    <a:bodyPr/>
                    <a:lstStyle/>
                    <a:p>
                      <a:pPr marL="0" lvl="0" indent="0" algn="l" defTabSz="685800" rtl="0" eaLnBrk="1" fontAlgn="t" latinLnBrk="0" hangingPunct="1"/>
                      <a:r>
                        <a:rPr lang="zh-TW" altLang="en-US" sz="1300" b="1" kern="1200" dirty="0">
                          <a:solidFill>
                            <a:schemeClr val="tx1"/>
                          </a:solidFill>
                          <a:latin typeface="標楷體" panose="03000509000000000000" pitchFamily="65" charset="-120"/>
                          <a:ea typeface="標楷體" panose="03000509000000000000" pitchFamily="65" charset="-120"/>
                          <a:cs typeface="+mn-cs"/>
                        </a:rPr>
                        <a:t>子女</a:t>
                      </a:r>
                      <a:endParaRPr lang="en-US" altLang="zh-HK" sz="1300" b="1" kern="1200" dirty="0">
                        <a:solidFill>
                          <a:schemeClr val="tx1"/>
                        </a:solidFill>
                        <a:latin typeface="標楷體" panose="03000509000000000000" pitchFamily="65" charset="-120"/>
                        <a:ea typeface="標楷體" panose="03000509000000000000" pitchFamily="65" charset="-120"/>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08000" lvl="0" indent="0" algn="l" defTabSz="685800" rtl="0" eaLnBrk="1" fontAlgn="t" latinLnBrk="0" hangingPunct="1"/>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沒有子女</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25.0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23.3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29.9</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22.8</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64177805"/>
                  </a:ext>
                </a:extLst>
              </a:tr>
              <a:tr h="181535">
                <a:tc>
                  <a:txBody>
                    <a:bodyPr/>
                    <a:lstStyle/>
                    <a:p>
                      <a:pPr marL="0" indent="0" algn="just" defTabSz="685800" rtl="0" eaLnBrk="1" latinLnBrk="0" hangingPunct="1">
                        <a:spcAft>
                          <a:spcPts val="0"/>
                        </a:spcAft>
                      </a:pPr>
                      <a:endParaRPr lang="zh-HK" altLang="en-US" sz="1300" kern="1200" dirty="0">
                        <a:solidFill>
                          <a:schemeClr val="tx1"/>
                        </a:solidFill>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108000" lvl="0" indent="0" algn="l" defTabSz="685800" rtl="0" eaLnBrk="1" fontAlgn="t" latinLnBrk="0" hangingPunct="1"/>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有子女</a:t>
                      </a:r>
                      <a:endPar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75.0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76.7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70.1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77.2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920904761"/>
                  </a:ext>
                </a:extLst>
              </a:tr>
              <a:tr h="181535">
                <a:tc rowSpan="3">
                  <a:txBody>
                    <a:bodyPr/>
                    <a:lstStyle/>
                    <a:p>
                      <a:pPr marL="72000" indent="0" algn="l" defTabSz="685800" rtl="0" eaLnBrk="1" latinLnBrk="0" hangingPunct="1">
                        <a:spcAft>
                          <a:spcPts val="0"/>
                        </a:spcAft>
                      </a:pPr>
                      <a:r>
                        <a:rPr lang="zh-TW" altLang="zh-HK" sz="1300" b="1" kern="1200" dirty="0">
                          <a:solidFill>
                            <a:schemeClr val="tx1"/>
                          </a:solidFill>
                          <a:latin typeface="標楷體" panose="03000509000000000000" pitchFamily="65" charset="-120"/>
                          <a:ea typeface="標楷體" panose="03000509000000000000" pitchFamily="65" charset="-120"/>
                          <a:cs typeface="+mn-cs"/>
                        </a:rPr>
                        <a:t>教育程度</a:t>
                      </a:r>
                      <a:endParaRPr lang="zh-HK" altLang="en-US" sz="1300" b="1" kern="1200" dirty="0">
                        <a:solidFill>
                          <a:schemeClr val="tx1"/>
                        </a:solidFill>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108000" algn="l" fontAlgn="t"/>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沒有讀書</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685800" rtl="0" eaLnBrk="1" fontAlgn="ctr" latinLnBrk="0" hangingPunct="1"/>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29.0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36.7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22.4</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25.3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57788107"/>
                  </a:ext>
                </a:extLst>
              </a:tr>
              <a:tr h="181535">
                <a:tc vMerge="1">
                  <a:txBody>
                    <a:bodyPr/>
                    <a:lstStyle/>
                    <a:p>
                      <a:pPr marL="0" indent="152400" algn="ctr">
                        <a:spcAft>
                          <a:spcPts val="0"/>
                        </a:spcAft>
                      </a:pPr>
                      <a:endParaRPr lang="zh-TW" altLang="en-US" sz="1400" b="0" kern="0" cap="none" spc="0" dirty="0">
                        <a:ln w="0"/>
                        <a:solidFill>
                          <a:schemeClr val="tx1"/>
                        </a:solidFill>
                        <a:effectLst/>
                        <a:latin typeface="Georgia" panose="02040502050405020303" pitchFamily="18" charset="0"/>
                        <a:ea typeface="+mn-ea"/>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72000" algn="l" fontAlgn="t"/>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小學或以下</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685800" rtl="0" eaLnBrk="1" fontAlgn="ctr" latinLnBrk="0" hangingPunct="1"/>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38.9</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40.0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35.2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41.0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076272986"/>
                  </a:ext>
                </a:extLst>
              </a:tr>
              <a:tr h="181535">
                <a:tc vMerge="1">
                  <a:txBody>
                    <a:bodyPr/>
                    <a:lstStyle/>
                    <a:p>
                      <a:pPr marL="93600" indent="152400" algn="ctr">
                        <a:spcAft>
                          <a:spcPts val="0"/>
                        </a:spcAft>
                      </a:pPr>
                      <a:endParaRPr lang="zh-TW" altLang="en-US" sz="1400" b="0" kern="0" cap="none" spc="0" dirty="0">
                        <a:ln w="0"/>
                        <a:solidFill>
                          <a:schemeClr val="tx1"/>
                        </a:solidFill>
                        <a:effectLst/>
                        <a:latin typeface="Georgia" panose="02040502050405020303" pitchFamily="18" charset="0"/>
                        <a:ea typeface="+mn-ea"/>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72000" algn="l" fontAlgn="t"/>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初中或以上</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algn="ctr" defTabSz="685800" rtl="0" eaLnBrk="1" fontAlgn="ctr" latinLnBrk="0" hangingPunct="1"/>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32.1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23.3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42.4</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33.7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968473328"/>
                  </a:ext>
                </a:extLst>
              </a:tr>
              <a:tr h="181535">
                <a:tc rowSpan="2">
                  <a:txBody>
                    <a:bodyPr/>
                    <a:lstStyle/>
                    <a:p>
                      <a:pPr marL="0"/>
                      <a:r>
                        <a:rPr lang="zh-TW" altLang="en-US" sz="1300" b="1" dirty="0">
                          <a:solidFill>
                            <a:schemeClr val="tx1"/>
                          </a:solidFill>
                          <a:latin typeface="標楷體" panose="03000509000000000000" pitchFamily="65" charset="-120"/>
                          <a:ea typeface="標楷體" panose="03000509000000000000" pitchFamily="65" charset="-120"/>
                        </a:rPr>
                        <a:t>患有</a:t>
                      </a:r>
                      <a:r>
                        <a:rPr lang="zh-CN" altLang="en-US" sz="1300" b="1" dirty="0">
                          <a:solidFill>
                            <a:schemeClr val="tx1"/>
                          </a:solidFill>
                          <a:latin typeface="標楷體" panose="03000509000000000000" pitchFamily="65" charset="-120"/>
                          <a:ea typeface="標楷體" panose="03000509000000000000" pitchFamily="65" charset="-120"/>
                        </a:rPr>
                        <a:t>長期疾病</a:t>
                      </a:r>
                      <a:endParaRPr lang="en-US" altLang="zh-HK" sz="1300" b="1" dirty="0">
                        <a:solidFill>
                          <a:schemeClr val="tx1"/>
                        </a:solidFill>
                        <a:latin typeface="標楷體" panose="03000509000000000000" pitchFamily="65" charset="-120"/>
                        <a:ea typeface="標楷體" panose="03000509000000000000" pitchFamily="65" charset="-12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72000"/>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沒有</a:t>
                      </a:r>
                      <a:r>
                        <a:rPr lang="zh-CN"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長期疾病</a:t>
                      </a:r>
                      <a:endPar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16.2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19.1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15.8</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12.6</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879697691"/>
                  </a:ext>
                </a:extLst>
              </a:tr>
              <a:tr h="181535">
                <a:tc vMerge="1">
                  <a:txBody>
                    <a:bodyPr/>
                    <a:lstStyle/>
                    <a:p>
                      <a:pPr marL="93600" indent="152400" algn="ctr">
                        <a:spcAft>
                          <a:spcPts val="0"/>
                        </a:spcAft>
                      </a:pPr>
                      <a:endParaRPr lang="zh-TW" altLang="en-US" sz="1400" b="0" kern="0" cap="none" spc="0" dirty="0">
                        <a:ln w="0"/>
                        <a:solidFill>
                          <a:schemeClr val="tx1"/>
                        </a:solidFill>
                        <a:effectLst/>
                        <a:latin typeface="Georgia" panose="02040502050405020303" pitchFamily="18" charset="0"/>
                        <a:ea typeface="+mn-ea"/>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72000"/>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患有</a:t>
                      </a:r>
                      <a:r>
                        <a:rPr lang="zh-CN"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長期疾病</a:t>
                      </a:r>
                      <a:endPar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83.8</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80.9</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84.2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87.4</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106245545"/>
                  </a:ext>
                </a:extLst>
              </a:tr>
            </a:tbl>
          </a:graphicData>
        </a:graphic>
      </p:graphicFrame>
      <p:sp>
        <p:nvSpPr>
          <p:cNvPr id="15" name="TextBox 38">
            <a:extLst>
              <a:ext uri="{FF2B5EF4-FFF2-40B4-BE49-F238E27FC236}">
                <a16:creationId xmlns:a16="http://schemas.microsoft.com/office/drawing/2014/main" id="{855305C4-F50A-4415-9A4C-B81A9AD01EA4}"/>
              </a:ext>
            </a:extLst>
          </p:cNvPr>
          <p:cNvSpPr txBox="1"/>
          <p:nvPr/>
        </p:nvSpPr>
        <p:spPr>
          <a:xfrm>
            <a:off x="1010332" y="193527"/>
            <a:ext cx="2921925" cy="559512"/>
          </a:xfrm>
          <a:prstGeom prst="rect">
            <a:avLst/>
          </a:prstGeom>
          <a:solidFill>
            <a:srgbClr val="3CBEB4"/>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長者特徵</a:t>
            </a:r>
          </a:p>
        </p:txBody>
      </p:sp>
      <p:sp>
        <p:nvSpPr>
          <p:cNvPr id="17" name="矩形 16">
            <a:extLst>
              <a:ext uri="{FF2B5EF4-FFF2-40B4-BE49-F238E27FC236}">
                <a16:creationId xmlns:a16="http://schemas.microsoft.com/office/drawing/2014/main" id="{7265B558-A4D8-4941-B418-3A9FFE02269F}"/>
              </a:ext>
            </a:extLst>
          </p:cNvPr>
          <p:cNvSpPr/>
          <p:nvPr/>
        </p:nvSpPr>
        <p:spPr>
          <a:xfrm>
            <a:off x="603526"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8" name="矩形 17">
            <a:extLst>
              <a:ext uri="{FF2B5EF4-FFF2-40B4-BE49-F238E27FC236}">
                <a16:creationId xmlns:a16="http://schemas.microsoft.com/office/drawing/2014/main" id="{4412D02D-B212-4A57-9F2E-562A4179ECC3}"/>
              </a:ext>
            </a:extLst>
          </p:cNvPr>
          <p:cNvSpPr/>
          <p:nvPr/>
        </p:nvSpPr>
        <p:spPr>
          <a:xfrm>
            <a:off x="732430"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9" name="矩形 18">
            <a:extLst>
              <a:ext uri="{FF2B5EF4-FFF2-40B4-BE49-F238E27FC236}">
                <a16:creationId xmlns:a16="http://schemas.microsoft.com/office/drawing/2014/main" id="{80A49EF3-18EC-48E9-8E6D-68A923D74A65}"/>
              </a:ext>
            </a:extLst>
          </p:cNvPr>
          <p:cNvSpPr/>
          <p:nvPr/>
        </p:nvSpPr>
        <p:spPr>
          <a:xfrm>
            <a:off x="871381"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22" name="矩形 21">
            <a:extLst>
              <a:ext uri="{FF2B5EF4-FFF2-40B4-BE49-F238E27FC236}">
                <a16:creationId xmlns:a16="http://schemas.microsoft.com/office/drawing/2014/main" id="{2BECA35F-F77D-43F0-9563-CEAE7C2B3DF8}"/>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9" name="投影片編號版面配置區 11">
            <a:extLst>
              <a:ext uri="{FF2B5EF4-FFF2-40B4-BE49-F238E27FC236}">
                <a16:creationId xmlns:a16="http://schemas.microsoft.com/office/drawing/2014/main" id="{9A1B24A7-EDEC-4EAA-AC39-7713EC1BA08F}"/>
              </a:ext>
            </a:extLst>
          </p:cNvPr>
          <p:cNvSpPr>
            <a:spLocks noGrp="1"/>
          </p:cNvSpPr>
          <p:nvPr>
            <p:ph type="sldNum" sz="quarter" idx="12"/>
          </p:nvPr>
        </p:nvSpPr>
        <p:spPr>
          <a:xfrm>
            <a:off x="0" y="273844"/>
            <a:ext cx="545725" cy="394242"/>
          </a:xfrm>
          <a:solidFill>
            <a:srgbClr val="3CBEB4"/>
          </a:solidFill>
        </p:spPr>
        <p:txBody>
          <a:bodyPr/>
          <a:lstStyle/>
          <a:p>
            <a:pPr algn="ctr"/>
            <a:fld id="{8DA30472-5972-4CC7-866C-2D075E67EE51}" type="slidenum">
              <a:rPr lang="zh-CN" altLang="en-US" sz="2800" smtClean="0">
                <a:latin typeface="+mn-lt"/>
              </a:rPr>
              <a:pPr algn="ctr"/>
              <a:t>20</a:t>
            </a:fld>
            <a:endParaRPr lang="zh-CN" altLang="en-US" sz="2800" dirty="0">
              <a:latin typeface="+mn-lt"/>
            </a:endParaRPr>
          </a:p>
        </p:txBody>
      </p:sp>
      <p:grpSp>
        <p:nvGrpSpPr>
          <p:cNvPr id="10" name="群組 9">
            <a:extLst>
              <a:ext uri="{FF2B5EF4-FFF2-40B4-BE49-F238E27FC236}">
                <a16:creationId xmlns:a16="http://schemas.microsoft.com/office/drawing/2014/main" id="{64EBBF81-04B2-F44E-FF3C-2FEAAACBA8C4}"/>
              </a:ext>
            </a:extLst>
          </p:cNvPr>
          <p:cNvGrpSpPr/>
          <p:nvPr/>
        </p:nvGrpSpPr>
        <p:grpSpPr>
          <a:xfrm>
            <a:off x="35290" y="705640"/>
            <a:ext cx="1421944" cy="720000"/>
            <a:chOff x="12430" y="705640"/>
            <a:chExt cx="1421944" cy="720000"/>
          </a:xfrm>
        </p:grpSpPr>
        <p:sp>
          <p:nvSpPr>
            <p:cNvPr id="13" name="矩形: 圓角 12">
              <a:extLst>
                <a:ext uri="{FF2B5EF4-FFF2-40B4-BE49-F238E27FC236}">
                  <a16:creationId xmlns:a16="http://schemas.microsoft.com/office/drawing/2014/main" id="{5E24A383-CABF-4BD7-7B4B-9395F73F32B3}"/>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4" name="圖片 13" descr="一張含有 人的臉孔, 美工圖案, 圖解, 卡通 的圖片&#10;&#10;自動產生的描述">
              <a:extLst>
                <a:ext uri="{FF2B5EF4-FFF2-40B4-BE49-F238E27FC236}">
                  <a16:creationId xmlns:a16="http://schemas.microsoft.com/office/drawing/2014/main" id="{DA94DC7A-E86C-6182-0BC1-3B190C41E3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30" y="705640"/>
              <a:ext cx="720000" cy="720000"/>
            </a:xfrm>
            <a:prstGeom prst="rect">
              <a:avLst/>
            </a:prstGeom>
          </p:spPr>
        </p:pic>
        <p:sp>
          <p:nvSpPr>
            <p:cNvPr id="16" name="文字方塊 15">
              <a:extLst>
                <a:ext uri="{FF2B5EF4-FFF2-40B4-BE49-F238E27FC236}">
                  <a16:creationId xmlns:a16="http://schemas.microsoft.com/office/drawing/2014/main" id="{35B814D7-1D4B-C391-EF4D-0B3D239877C0}"/>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長者</a:t>
              </a:r>
              <a:endParaRPr lang="en-US" altLang="zh-HK" sz="14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p:txBody>
        </p:sp>
      </p:grpSp>
    </p:spTree>
    <p:extLst>
      <p:ext uri="{BB962C8B-B14F-4D97-AF65-F5344CB8AC3E}">
        <p14:creationId xmlns:p14="http://schemas.microsoft.com/office/powerpoint/2010/main" val="2731083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83807" y="1120140"/>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3CBEB4"/>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長者研究結果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孤獨感</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21</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nvPr>
        </p:nvGraphicFramePr>
        <p:xfrm>
          <a:off x="183808" y="2254026"/>
          <a:ext cx="3681016" cy="2680010"/>
        </p:xfrm>
        <a:graphic>
          <a:graphicData uri="http://schemas.openxmlformats.org/drawingml/2006/chart">
            <c:chart xmlns:c="http://schemas.openxmlformats.org/drawingml/2006/chart" xmlns:r="http://schemas.openxmlformats.org/officeDocument/2006/relationships" r:id="rId3"/>
          </a:graphicData>
        </a:graphic>
      </p:graphicFrame>
      <p:grpSp>
        <p:nvGrpSpPr>
          <p:cNvPr id="44" name="群組 43">
            <a:extLst>
              <a:ext uri="{FF2B5EF4-FFF2-40B4-BE49-F238E27FC236}">
                <a16:creationId xmlns:a16="http://schemas.microsoft.com/office/drawing/2014/main" id="{D277F8C0-E61C-30D9-1BFC-E0FED8E53E0A}"/>
              </a:ext>
            </a:extLst>
          </p:cNvPr>
          <p:cNvGrpSpPr/>
          <p:nvPr/>
        </p:nvGrpSpPr>
        <p:grpSpPr>
          <a:xfrm>
            <a:off x="12430" y="746782"/>
            <a:ext cx="1421944" cy="720000"/>
            <a:chOff x="12430" y="705640"/>
            <a:chExt cx="1421944" cy="720000"/>
          </a:xfrm>
        </p:grpSpPr>
        <p:sp>
          <p:nvSpPr>
            <p:cNvPr id="23" name="矩形: 圓角 22">
              <a:extLst>
                <a:ext uri="{FF2B5EF4-FFF2-40B4-BE49-F238E27FC236}">
                  <a16:creationId xmlns:a16="http://schemas.microsoft.com/office/drawing/2014/main" id="{F181F29B-DEF3-B511-310E-2E7FD5507910}"/>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8" name="圖片 17" descr="一張含有 人的臉孔, 美工圖案, 圖解, 卡通 的圖片&#10;&#10;自動產生的描述">
              <a:extLst>
                <a:ext uri="{FF2B5EF4-FFF2-40B4-BE49-F238E27FC236}">
                  <a16:creationId xmlns:a16="http://schemas.microsoft.com/office/drawing/2014/main" id="{4F6AE2C9-AE5E-9E8B-583B-6FAD52E08F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30" y="705640"/>
              <a:ext cx="720000" cy="720000"/>
            </a:xfrm>
            <a:prstGeom prst="rect">
              <a:avLst/>
            </a:prstGeom>
          </p:spPr>
        </p:pic>
        <p:sp>
          <p:nvSpPr>
            <p:cNvPr id="21" name="文字方塊 20">
              <a:extLst>
                <a:ext uri="{FF2B5EF4-FFF2-40B4-BE49-F238E27FC236}">
                  <a16:creationId xmlns:a16="http://schemas.microsoft.com/office/drawing/2014/main" id="{40F479D0-AB5C-050E-4329-61674632D85F}"/>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長者</a:t>
              </a:r>
              <a:endParaRPr lang="en-US" altLang="zh-HK" sz="14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p:txBody>
        </p:sp>
      </p:grpSp>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1151</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UCLA</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孤獨量表量度長者的孤獨感，參與</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介入的長者在跟進評估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時，比參與</a:t>
            </a:r>
            <a:r>
              <a:rPr lang="zh-TW" altLang="zh-HK" sz="1600" dirty="0">
                <a:latin typeface="Times New Roman" panose="02020603050405020304" pitchFamily="18" charset="0"/>
                <a:ea typeface="標楷體" panose="03000509000000000000" pitchFamily="65" charset="-120"/>
                <a:cs typeface="Times New Roman" panose="02020603050405020304" pitchFamily="18" charset="0"/>
              </a:rPr>
              <a:t>電話「友同行」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的長者的孤獨感顯著地減少</a:t>
            </a:r>
            <a:endParaRPr lang="en-US" altLang="zh-TW" sz="1600" dirty="0">
              <a:latin typeface="Times New Roman" panose="02020603050405020304" pitchFamily="18" charset="0"/>
              <a:ea typeface="標楷體" panose="03000509000000000000" pitchFamily="65" charset="-120"/>
              <a:cs typeface="Times New Roman" panose="02020603050405020304" pitchFamily="18" charset="0"/>
            </a:endParaRPr>
          </a:p>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而參與積極</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行為</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介入的長者在跟進評估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(T3 &amp;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時，比參與</a:t>
            </a:r>
            <a:r>
              <a:rPr lang="zh-TW" altLang="zh-HK" sz="1600" dirty="0">
                <a:latin typeface="Times New Roman" panose="02020603050405020304" pitchFamily="18" charset="0"/>
                <a:ea typeface="標楷體" panose="03000509000000000000" pitchFamily="65" charset="-120"/>
                <a:cs typeface="Times New Roman" panose="02020603050405020304" pitchFamily="18" charset="0"/>
              </a:rPr>
              <a:t>電話「友同行」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的長者的孤獨感亦顯著地減少</a:t>
            </a:r>
          </a:p>
          <a:p>
            <a:pPr algn="just">
              <a:lnSpc>
                <a:spcPct val="100000"/>
              </a:lnSpc>
              <a:spcBef>
                <a:spcPts val="50"/>
              </a:spcBef>
              <a:spcAft>
                <a:spcPts val="50"/>
              </a:spcAft>
              <a:tabLst>
                <a:tab pos="304800" algn="l"/>
              </a:tabLst>
            </a:pPr>
            <a:endParaRPr lang="en-US" altLang="zh-TW" sz="1500" dirty="0">
              <a:latin typeface="Times New Roman" panose="02020603050405020304" pitchFamily="18" charset="0"/>
              <a:ea typeface="標楷體" panose="03000509000000000000" pitchFamily="65" charset="-120"/>
              <a:cs typeface="Times New Roman" panose="02020603050405020304" pitchFamily="18" charset="0"/>
            </a:endParaRPr>
          </a:p>
        </p:txBody>
      </p:sp>
      <p:graphicFrame>
        <p:nvGraphicFramePr>
          <p:cNvPr id="25" name="表格 24">
            <a:extLst>
              <a:ext uri="{FF2B5EF4-FFF2-40B4-BE49-F238E27FC236}">
                <a16:creationId xmlns:a16="http://schemas.microsoft.com/office/drawing/2014/main" id="{73AB473E-60F2-BB88-2E8A-C7836CDA65A9}"/>
              </a:ext>
            </a:extLst>
          </p:cNvPr>
          <p:cNvGraphicFramePr>
            <a:graphicFrameLocks noGrp="1"/>
          </p:cNvGraphicFramePr>
          <p:nvPr>
            <p:extLst>
              <p:ext uri="{D42A27DB-BD31-4B8C-83A1-F6EECF244321}">
                <p14:modId xmlns:p14="http://schemas.microsoft.com/office/powerpoint/2010/main" val="1958894360"/>
              </p:ext>
            </p:extLst>
          </p:nvPr>
        </p:nvGraphicFramePr>
        <p:xfrm>
          <a:off x="4299522" y="2647998"/>
          <a:ext cx="4599596" cy="2107655"/>
        </p:xfrm>
        <a:graphic>
          <a:graphicData uri="http://schemas.openxmlformats.org/drawingml/2006/table">
            <a:tbl>
              <a:tblPr firstRow="1" firstCol="1" bandRow="1">
                <a:tableStyleId>{5C22544A-7EE6-4342-B048-85BDC9FD1C3A}</a:tableStyleId>
              </a:tblPr>
              <a:tblGrid>
                <a:gridCol w="364755">
                  <a:extLst>
                    <a:ext uri="{9D8B030D-6E8A-4147-A177-3AD203B41FA5}">
                      <a16:colId xmlns:a16="http://schemas.microsoft.com/office/drawing/2014/main" val="3792431408"/>
                    </a:ext>
                  </a:extLst>
                </a:gridCol>
                <a:gridCol w="1143275">
                  <a:extLst>
                    <a:ext uri="{9D8B030D-6E8A-4147-A177-3AD203B41FA5}">
                      <a16:colId xmlns:a16="http://schemas.microsoft.com/office/drawing/2014/main" val="3747061422"/>
                    </a:ext>
                  </a:extLst>
                </a:gridCol>
                <a:gridCol w="631074">
                  <a:extLst>
                    <a:ext uri="{9D8B030D-6E8A-4147-A177-3AD203B41FA5}">
                      <a16:colId xmlns:a16="http://schemas.microsoft.com/office/drawing/2014/main" val="1791537335"/>
                    </a:ext>
                  </a:extLst>
                </a:gridCol>
                <a:gridCol w="1023967">
                  <a:extLst>
                    <a:ext uri="{9D8B030D-6E8A-4147-A177-3AD203B41FA5}">
                      <a16:colId xmlns:a16="http://schemas.microsoft.com/office/drawing/2014/main" val="1765214564"/>
                    </a:ext>
                  </a:extLst>
                </a:gridCol>
                <a:gridCol w="631074">
                  <a:extLst>
                    <a:ext uri="{9D8B030D-6E8A-4147-A177-3AD203B41FA5}">
                      <a16:colId xmlns:a16="http://schemas.microsoft.com/office/drawing/2014/main" val="2451398476"/>
                    </a:ext>
                  </a:extLst>
                </a:gridCol>
                <a:gridCol w="805451">
                  <a:extLst>
                    <a:ext uri="{9D8B030D-6E8A-4147-A177-3AD203B41FA5}">
                      <a16:colId xmlns:a16="http://schemas.microsoft.com/office/drawing/2014/main" val="1702745868"/>
                    </a:ext>
                  </a:extLst>
                </a:gridCol>
              </a:tblGrid>
              <a:tr h="457306">
                <a:tc rowSpan="2">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a:t>
                      </a:r>
                    </a:p>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gridSpan="2">
                  <a:txBody>
                    <a:bodyPr/>
                    <a:lstStyle/>
                    <a:p>
                      <a:pPr lvl="0" algn="ctr">
                        <a:spcAft>
                          <a:spcPts val="0"/>
                        </a:spcAft>
                      </a:pPr>
                      <a:r>
                        <a:rPr lang="zh-CN"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lvl="0" algn="ctr">
                        <a:spcAft>
                          <a:spcPts val="0"/>
                        </a:spcAft>
                      </a:pPr>
                      <a:r>
                        <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(vs</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r>
                        <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電話「友同行」</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96D3E5"/>
                    </a:solidFill>
                  </a:tcPr>
                </a:tc>
                <a:tc hMerge="1">
                  <a:txBody>
                    <a:bodyPr/>
                    <a:lstStyle/>
                    <a:p>
                      <a:endParaRPr lang="zh-HK" altLang="en-US"/>
                    </a:p>
                  </a:txBody>
                  <a:tcPr/>
                </a:tc>
                <a:tc gridSpan="2">
                  <a:txBody>
                    <a:bodyPr/>
                    <a:lstStyle/>
                    <a:p>
                      <a:pPr marL="0" lvl="0" algn="ctr" rtl="0" eaLnBrk="1" latinLnBrk="0" hangingPunct="1">
                        <a:spcAft>
                          <a:spcPts val="0"/>
                        </a:spcAft>
                      </a:pP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積極</a:t>
                      </a:r>
                      <a:r>
                        <a:rPr lang="zh-CN"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行為</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algn="ctr" rtl="0" eaLnBrk="1" latinLnBrk="0" hangingPunct="1">
                        <a:spcAft>
                          <a:spcPts val="0"/>
                        </a:spcAft>
                      </a:pPr>
                      <a:r>
                        <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(vs</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電話「友同行」</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96D3E5"/>
                    </a:solidFill>
                  </a:tcPr>
                </a:tc>
                <a:tc hMerge="1">
                  <a:txBody>
                    <a:bodyPr/>
                    <a:lstStyle/>
                    <a:p>
                      <a:endParaRPr lang="zh-HK" altLang="en-US"/>
                    </a:p>
                  </a:txBody>
                  <a:tcPr/>
                </a:tc>
                <a:tc rowSpan="2">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組別間的總體差異</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endPar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1678276970"/>
                  </a:ext>
                </a:extLst>
              </a:tr>
              <a:tr h="488686">
                <a:tc vMerge="1">
                  <a:txBody>
                    <a:bodyPr/>
                    <a:lstStyle/>
                    <a:p>
                      <a:endParaRPr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均值差</a:t>
                      </a:r>
                      <a:r>
                        <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p>
                    <a:p>
                      <a:pPr algn="ctr"/>
                      <a:r>
                        <a:rPr lang="en-US" sz="1100" kern="0" dirty="0">
                          <a:solidFill>
                            <a:sysClr val="windowText" lastClr="000000"/>
                          </a:solidFill>
                          <a:effectLst/>
                          <a:latin typeface="Times New Roman" panose="02020603050405020304" pitchFamily="18" charset="0"/>
                          <a:cs typeface="Times New Roman" panose="02020603050405020304" pitchFamily="18" charset="0"/>
                        </a:rPr>
                        <a:t>(95% CI)</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均值差</a:t>
                      </a:r>
                      <a:r>
                        <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p>
                    <a:p>
                      <a:pPr algn="ctr"/>
                      <a:r>
                        <a:rPr lang="en-US" sz="1100" kern="0" dirty="0">
                          <a:solidFill>
                            <a:sysClr val="windowText" lastClr="000000"/>
                          </a:solidFill>
                          <a:effectLst/>
                          <a:latin typeface="Times New Roman" panose="02020603050405020304" pitchFamily="18" charset="0"/>
                          <a:cs typeface="Times New Roman" panose="02020603050405020304" pitchFamily="18" charset="0"/>
                        </a:rPr>
                        <a:t>(95% CI)</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vMerge="1">
                  <a:txBody>
                    <a:bodyPr/>
                    <a:lstStyle/>
                    <a:p>
                      <a:endParaRPr lang="zh-HK" altLang="en-US"/>
                    </a:p>
                  </a:txBody>
                  <a:tcPr/>
                </a:tc>
                <a:extLst>
                  <a:ext uri="{0D108BD9-81ED-4DB2-BD59-A6C34878D82A}">
                    <a16:rowId xmlns:a16="http://schemas.microsoft.com/office/drawing/2014/main" val="606790153"/>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T2</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-0.96 </a:t>
                      </a:r>
                    </a:p>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(-2.07 to 0.16)</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0.119</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-1.16 </a:t>
                      </a:r>
                    </a:p>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(-2.36 to 0.05)</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0.064</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&lt;0.001</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T3</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-1.49 </a:t>
                      </a:r>
                    </a:p>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(-2.60 to -0.37)</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0.004</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-1.96 </a:t>
                      </a:r>
                    </a:p>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(-3.16 to -0.77)</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&lt;0.001</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&lt;0.001</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T4</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-0.79 </a:t>
                      </a:r>
                    </a:p>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(-1.78 to 0.19)</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0.161</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-1.53 </a:t>
                      </a:r>
                    </a:p>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(-2.59 to -0.47)</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0.002</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algn="ctr">
                        <a:lnSpc>
                          <a:spcPct val="10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0.100</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31" name="群組 30">
            <a:extLst>
              <a:ext uri="{FF2B5EF4-FFF2-40B4-BE49-F238E27FC236}">
                <a16:creationId xmlns:a16="http://schemas.microsoft.com/office/drawing/2014/main" id="{57A355B2-0153-A284-EB77-F241CD39D872}"/>
              </a:ext>
            </a:extLst>
          </p:cNvPr>
          <p:cNvGrpSpPr/>
          <p:nvPr/>
        </p:nvGrpSpPr>
        <p:grpSpPr>
          <a:xfrm>
            <a:off x="5945751" y="289085"/>
            <a:ext cx="3014441" cy="774396"/>
            <a:chOff x="6081776" y="227356"/>
            <a:chExt cx="3014441" cy="774396"/>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227356"/>
              <a:ext cx="3014441" cy="774396"/>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217801" y="352944"/>
              <a:ext cx="2818245" cy="523220"/>
            </a:xfrm>
            <a:prstGeom prst="rect">
              <a:avLst/>
            </a:prstGeom>
            <a:grpFill/>
          </p:spPr>
          <p:txBody>
            <a:bodyPr wrap="square">
              <a:spAutoFit/>
            </a:bodyPr>
            <a:lstStyle/>
            <a:p>
              <a:pPr algn="ctr" latinLnBrk="1"/>
              <a:r>
                <a:rPr lang="en-GB" altLang="zh-HK"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UCLA</a:t>
              </a:r>
              <a:r>
                <a:rPr lang="zh-HK"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孤獨量表</a:t>
              </a:r>
              <a:endParaRPr lang="en-US" altLang="zh-HK"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latinLnBrk="1"/>
              <a:r>
                <a:rPr lang="zh-TW" altLang="en-US" sz="14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越高分表示</a:t>
              </a:r>
              <a:r>
                <a:rPr lang="zh-TW" altLang="en-US" sz="1400" b="1" dirty="0">
                  <a:solidFill>
                    <a:srgbClr val="1783B0"/>
                  </a:solidFill>
                  <a:latin typeface="Times New Roman" panose="02020603050405020304" pitchFamily="18" charset="0"/>
                  <a:ea typeface="標楷體" panose="03000509000000000000" pitchFamily="65" charset="-120"/>
                  <a:cs typeface="Times New Roman" panose="02020603050405020304" pitchFamily="18" charset="0"/>
                </a:rPr>
                <a:t>孤獨情況越嚴重</a:t>
              </a:r>
              <a:endParaRPr lang="zh-HK"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p:txBody>
        </p:sp>
      </p:grpSp>
    </p:spTree>
    <p:extLst>
      <p:ext uri="{BB962C8B-B14F-4D97-AF65-F5344CB8AC3E}">
        <p14:creationId xmlns:p14="http://schemas.microsoft.com/office/powerpoint/2010/main" val="2939324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83807" y="1120140"/>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3CBEB4"/>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長者研究結果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睡眠狀況</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a:solidFill>
            <a:srgbClr val="3CBEB4"/>
          </a:solidFill>
        </p:spPr>
        <p:txBody>
          <a:bodyPr/>
          <a:lstStyle/>
          <a:p>
            <a:pPr algn="ctr"/>
            <a:fld id="{8DA30472-5972-4CC7-866C-2D075E67EE51}" type="slidenum">
              <a:rPr lang="zh-CN" altLang="en-US" sz="2800" smtClean="0">
                <a:latin typeface="+mn-lt"/>
              </a:rPr>
              <a:pPr algn="ctr"/>
              <a:t>22</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nvPr>
        </p:nvGraphicFramePr>
        <p:xfrm>
          <a:off x="183808" y="2254026"/>
          <a:ext cx="3681016" cy="2680010"/>
        </p:xfrm>
        <a:graphic>
          <a:graphicData uri="http://schemas.openxmlformats.org/drawingml/2006/chart">
            <c:chart xmlns:c="http://schemas.openxmlformats.org/drawingml/2006/chart" xmlns:r="http://schemas.openxmlformats.org/officeDocument/2006/relationships" r:id="rId3"/>
          </a:graphicData>
        </a:graphic>
      </p:graphicFrame>
      <p:grpSp>
        <p:nvGrpSpPr>
          <p:cNvPr id="44" name="群組 43">
            <a:extLst>
              <a:ext uri="{FF2B5EF4-FFF2-40B4-BE49-F238E27FC236}">
                <a16:creationId xmlns:a16="http://schemas.microsoft.com/office/drawing/2014/main" id="{D277F8C0-E61C-30D9-1BFC-E0FED8E53E0A}"/>
              </a:ext>
            </a:extLst>
          </p:cNvPr>
          <p:cNvGrpSpPr/>
          <p:nvPr/>
        </p:nvGrpSpPr>
        <p:grpSpPr>
          <a:xfrm>
            <a:off x="12430" y="746782"/>
            <a:ext cx="1421944" cy="720000"/>
            <a:chOff x="12430" y="705640"/>
            <a:chExt cx="1421944" cy="720000"/>
          </a:xfrm>
        </p:grpSpPr>
        <p:sp>
          <p:nvSpPr>
            <p:cNvPr id="23" name="矩形: 圓角 22">
              <a:extLst>
                <a:ext uri="{FF2B5EF4-FFF2-40B4-BE49-F238E27FC236}">
                  <a16:creationId xmlns:a16="http://schemas.microsoft.com/office/drawing/2014/main" id="{F181F29B-DEF3-B511-310E-2E7FD5507910}"/>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8" name="圖片 17" descr="一張含有 人的臉孔, 美工圖案, 圖解, 卡通 的圖片&#10;&#10;自動產生的描述">
              <a:extLst>
                <a:ext uri="{FF2B5EF4-FFF2-40B4-BE49-F238E27FC236}">
                  <a16:creationId xmlns:a16="http://schemas.microsoft.com/office/drawing/2014/main" id="{4F6AE2C9-AE5E-9E8B-583B-6FAD52E08F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30" y="705640"/>
              <a:ext cx="720000" cy="720000"/>
            </a:xfrm>
            <a:prstGeom prst="rect">
              <a:avLst/>
            </a:prstGeom>
          </p:spPr>
        </p:pic>
        <p:sp>
          <p:nvSpPr>
            <p:cNvPr id="21" name="文字方塊 20">
              <a:extLst>
                <a:ext uri="{FF2B5EF4-FFF2-40B4-BE49-F238E27FC236}">
                  <a16:creationId xmlns:a16="http://schemas.microsoft.com/office/drawing/2014/main" id="{40F479D0-AB5C-050E-4329-61674632D85F}"/>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長者</a:t>
              </a:r>
              <a:endParaRPr lang="en-US" altLang="zh-HK" sz="14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p:txBody>
        </p:sp>
      </p:grpSp>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1151</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SCI</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睡眠狀況指標量度長者的睡眠狀況，在跟進評估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(T2, T3 &amp;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時，不論是參與</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介入或是積極</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行為</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介入的長者，比參與</a:t>
            </a:r>
            <a:r>
              <a:rPr lang="zh-TW" altLang="zh-HK" sz="1600" dirty="0">
                <a:latin typeface="Times New Roman" panose="02020603050405020304" pitchFamily="18" charset="0"/>
                <a:ea typeface="標楷體" panose="03000509000000000000" pitchFamily="65" charset="-120"/>
                <a:cs typeface="Times New Roman" panose="02020603050405020304" pitchFamily="18" charset="0"/>
              </a:rPr>
              <a:t>電話「友同行」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的長者有更好的睡眠質素</a:t>
            </a:r>
          </a:p>
          <a:p>
            <a:pPr algn="just">
              <a:lnSpc>
                <a:spcPct val="100000"/>
              </a:lnSpc>
              <a:spcBef>
                <a:spcPts val="50"/>
              </a:spcBef>
              <a:spcAft>
                <a:spcPts val="50"/>
              </a:spcAft>
              <a:tabLst>
                <a:tab pos="304800" algn="l"/>
              </a:tabLst>
            </a:pPr>
            <a:endParaRPr lang="en-US" altLang="zh-TW" sz="1500" dirty="0">
              <a:latin typeface="Times New Roman" panose="02020603050405020304" pitchFamily="18" charset="0"/>
              <a:ea typeface="標楷體" panose="03000509000000000000" pitchFamily="65" charset="-120"/>
              <a:cs typeface="Times New Roman" panose="02020603050405020304" pitchFamily="18" charset="0"/>
            </a:endParaRPr>
          </a:p>
        </p:txBody>
      </p:sp>
      <p:graphicFrame>
        <p:nvGraphicFramePr>
          <p:cNvPr id="25" name="表格 24">
            <a:extLst>
              <a:ext uri="{FF2B5EF4-FFF2-40B4-BE49-F238E27FC236}">
                <a16:creationId xmlns:a16="http://schemas.microsoft.com/office/drawing/2014/main" id="{73AB473E-60F2-BB88-2E8A-C7836CDA65A9}"/>
              </a:ext>
            </a:extLst>
          </p:cNvPr>
          <p:cNvGraphicFramePr>
            <a:graphicFrameLocks noGrp="1"/>
          </p:cNvGraphicFramePr>
          <p:nvPr>
            <p:extLst>
              <p:ext uri="{D42A27DB-BD31-4B8C-83A1-F6EECF244321}">
                <p14:modId xmlns:p14="http://schemas.microsoft.com/office/powerpoint/2010/main" val="2494428739"/>
              </p:ext>
            </p:extLst>
          </p:nvPr>
        </p:nvGraphicFramePr>
        <p:xfrm>
          <a:off x="4299522" y="2647998"/>
          <a:ext cx="4599596" cy="2107655"/>
        </p:xfrm>
        <a:graphic>
          <a:graphicData uri="http://schemas.openxmlformats.org/drawingml/2006/table">
            <a:tbl>
              <a:tblPr firstRow="1" firstCol="1" bandRow="1">
                <a:tableStyleId>{5C22544A-7EE6-4342-B048-85BDC9FD1C3A}</a:tableStyleId>
              </a:tblPr>
              <a:tblGrid>
                <a:gridCol w="364755">
                  <a:extLst>
                    <a:ext uri="{9D8B030D-6E8A-4147-A177-3AD203B41FA5}">
                      <a16:colId xmlns:a16="http://schemas.microsoft.com/office/drawing/2014/main" val="3792431408"/>
                    </a:ext>
                  </a:extLst>
                </a:gridCol>
                <a:gridCol w="1143275">
                  <a:extLst>
                    <a:ext uri="{9D8B030D-6E8A-4147-A177-3AD203B41FA5}">
                      <a16:colId xmlns:a16="http://schemas.microsoft.com/office/drawing/2014/main" val="3747061422"/>
                    </a:ext>
                  </a:extLst>
                </a:gridCol>
                <a:gridCol w="631074">
                  <a:extLst>
                    <a:ext uri="{9D8B030D-6E8A-4147-A177-3AD203B41FA5}">
                      <a16:colId xmlns:a16="http://schemas.microsoft.com/office/drawing/2014/main" val="1791537335"/>
                    </a:ext>
                  </a:extLst>
                </a:gridCol>
                <a:gridCol w="1023967">
                  <a:extLst>
                    <a:ext uri="{9D8B030D-6E8A-4147-A177-3AD203B41FA5}">
                      <a16:colId xmlns:a16="http://schemas.microsoft.com/office/drawing/2014/main" val="1765214564"/>
                    </a:ext>
                  </a:extLst>
                </a:gridCol>
                <a:gridCol w="631074">
                  <a:extLst>
                    <a:ext uri="{9D8B030D-6E8A-4147-A177-3AD203B41FA5}">
                      <a16:colId xmlns:a16="http://schemas.microsoft.com/office/drawing/2014/main" val="2451398476"/>
                    </a:ext>
                  </a:extLst>
                </a:gridCol>
                <a:gridCol w="805451">
                  <a:extLst>
                    <a:ext uri="{9D8B030D-6E8A-4147-A177-3AD203B41FA5}">
                      <a16:colId xmlns:a16="http://schemas.microsoft.com/office/drawing/2014/main" val="1702745868"/>
                    </a:ext>
                  </a:extLst>
                </a:gridCol>
              </a:tblGrid>
              <a:tr h="457306">
                <a:tc rowSpan="2">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a:t>
                      </a:r>
                    </a:p>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gridSpan="2">
                  <a:txBody>
                    <a:bodyPr/>
                    <a:lstStyle/>
                    <a:p>
                      <a:pPr lvl="0" algn="ctr">
                        <a:spcAft>
                          <a:spcPts val="0"/>
                        </a:spcAft>
                      </a:pPr>
                      <a:r>
                        <a:rPr lang="zh-CN"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lvl="0" algn="ctr">
                        <a:spcAft>
                          <a:spcPts val="0"/>
                        </a:spcAft>
                      </a:pP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(vs.</a:t>
                      </a:r>
                      <a:r>
                        <a:rPr lang="zh-TW"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電話「友同行」</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96D3E5"/>
                    </a:solidFill>
                  </a:tcPr>
                </a:tc>
                <a:tc hMerge="1">
                  <a:txBody>
                    <a:bodyPr/>
                    <a:lstStyle/>
                    <a:p>
                      <a:endParaRPr lang="zh-HK" altLang="en-US"/>
                    </a:p>
                  </a:txBody>
                  <a:tcPr/>
                </a:tc>
                <a:tc gridSpan="2">
                  <a:txBody>
                    <a:bodyPr/>
                    <a:lstStyle/>
                    <a:p>
                      <a:pPr marL="0" lvl="0" algn="ctr" rtl="0" eaLnBrk="1" latinLnBrk="0" hangingPunct="1">
                        <a:spcAft>
                          <a:spcPts val="0"/>
                        </a:spcAft>
                      </a:pP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積極</a:t>
                      </a:r>
                      <a:r>
                        <a:rPr lang="zh-CN"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行為</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algn="ctr" rtl="0" eaLnBrk="1" latinLnBrk="0" hangingPunct="1">
                        <a:spcAft>
                          <a:spcPts val="0"/>
                        </a:spcAft>
                      </a:pPr>
                      <a:r>
                        <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(vs. </a:t>
                      </a:r>
                      <a:r>
                        <a:rPr lang="zh-TW"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電話「友同行」</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96D3E5"/>
                    </a:solidFill>
                  </a:tcPr>
                </a:tc>
                <a:tc hMerge="1">
                  <a:txBody>
                    <a:bodyPr/>
                    <a:lstStyle/>
                    <a:p>
                      <a:endParaRPr lang="zh-HK" altLang="en-US"/>
                    </a:p>
                  </a:txBody>
                  <a:tcPr/>
                </a:tc>
                <a:tc rowSpan="2">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組別間的總體差異</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endParaRPr lang="en-US"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1678276970"/>
                  </a:ext>
                </a:extLst>
              </a:tr>
              <a:tr h="488686">
                <a:tc vMerge="1">
                  <a:txBody>
                    <a:bodyPr/>
                    <a:lstStyle/>
                    <a:p>
                      <a:endParaRPr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均值差</a:t>
                      </a:r>
                      <a:r>
                        <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p>
                    <a:p>
                      <a:pPr algn="ctr"/>
                      <a:r>
                        <a:rPr lang="en-US" sz="1100" kern="0" dirty="0">
                          <a:solidFill>
                            <a:sysClr val="windowText" lastClr="000000"/>
                          </a:solidFill>
                          <a:effectLst/>
                          <a:latin typeface="Times New Roman" panose="02020603050405020304" pitchFamily="18" charset="0"/>
                          <a:cs typeface="Times New Roman" panose="02020603050405020304" pitchFamily="18" charset="0"/>
                        </a:rPr>
                        <a:t>(95% CI)</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均值差</a:t>
                      </a:r>
                      <a:r>
                        <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p>
                    <a:p>
                      <a:pPr algn="ctr"/>
                      <a:r>
                        <a:rPr lang="en-US" sz="1100" kern="0" dirty="0">
                          <a:solidFill>
                            <a:sysClr val="windowText" lastClr="000000"/>
                          </a:solidFill>
                          <a:effectLst/>
                          <a:latin typeface="Times New Roman" panose="02020603050405020304" pitchFamily="18" charset="0"/>
                          <a:cs typeface="Times New Roman" panose="02020603050405020304" pitchFamily="18" charset="0"/>
                        </a:rPr>
                        <a:t>(95% CI)</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vMerge="1">
                  <a:txBody>
                    <a:bodyPr/>
                    <a:lstStyle/>
                    <a:p>
                      <a:endParaRPr lang="zh-HK" altLang="en-US"/>
                    </a:p>
                  </a:txBody>
                  <a:tcPr/>
                </a:tc>
                <a:extLst>
                  <a:ext uri="{0D108BD9-81ED-4DB2-BD59-A6C34878D82A}">
                    <a16:rowId xmlns:a16="http://schemas.microsoft.com/office/drawing/2014/main" val="606790153"/>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T2</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2.22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(1.05 to 3.38)</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2.30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(1.04 to 3.56)</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0.006</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T3</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2.00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(0.94 to 3.05)</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2.10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(0.96 to 3.23)</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0.967</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T4</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1.43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(0.53 to 2.34)</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1.59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(0.61 to 2.56)</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31" name="群組 30">
            <a:extLst>
              <a:ext uri="{FF2B5EF4-FFF2-40B4-BE49-F238E27FC236}">
                <a16:creationId xmlns:a16="http://schemas.microsoft.com/office/drawing/2014/main" id="{57A355B2-0153-A284-EB77-F241CD39D872}"/>
              </a:ext>
            </a:extLst>
          </p:cNvPr>
          <p:cNvGrpSpPr/>
          <p:nvPr/>
        </p:nvGrpSpPr>
        <p:grpSpPr>
          <a:xfrm>
            <a:off x="5945751" y="289085"/>
            <a:ext cx="3014441" cy="774396"/>
            <a:chOff x="6081776" y="227356"/>
            <a:chExt cx="3014441" cy="774396"/>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227356"/>
              <a:ext cx="3014441" cy="774396"/>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217801" y="352944"/>
              <a:ext cx="2818245" cy="523220"/>
            </a:xfrm>
            <a:prstGeom prst="rect">
              <a:avLst/>
            </a:prstGeom>
            <a:grpFill/>
          </p:spPr>
          <p:txBody>
            <a:bodyPr wrap="square">
              <a:spAutoFit/>
            </a:bodyPr>
            <a:lstStyle/>
            <a:p>
              <a:pPr algn="ctr" latinLnBrk="1"/>
              <a:r>
                <a:rPr lang="zh-TW"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睡眠狀況指標 </a:t>
              </a:r>
              <a:r>
                <a:rPr lang="en-US" altLang="zh-TW"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(SCI)</a:t>
              </a:r>
              <a:endParaRPr lang="zh-TW"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latinLnBrk="1"/>
              <a:r>
                <a:rPr lang="zh-TW" altLang="en-US" sz="1400" dirty="0">
                  <a:latin typeface="標楷體" panose="03000509000000000000" pitchFamily="65" charset="-120"/>
                  <a:ea typeface="標楷體" panose="03000509000000000000" pitchFamily="65" charset="-120"/>
                </a:rPr>
                <a:t>越高分表示</a:t>
              </a:r>
              <a:r>
                <a:rPr lang="zh-TW" altLang="en-US" sz="1400" b="1" dirty="0">
                  <a:solidFill>
                    <a:schemeClr val="accent6">
                      <a:lumMod val="75000"/>
                    </a:schemeClr>
                  </a:solidFill>
                  <a:latin typeface="標楷體" panose="03000509000000000000" pitchFamily="65" charset="-120"/>
                  <a:ea typeface="標楷體" panose="03000509000000000000" pitchFamily="65" charset="-120"/>
                  <a:cs typeface="Arial" pitchFamily="34" charset="0"/>
                </a:rPr>
                <a:t>睡眠狀況越好</a:t>
              </a:r>
              <a:endParaRPr lang="ko-KR" altLang="en-US" sz="1400" b="1" dirty="0">
                <a:solidFill>
                  <a:schemeClr val="accent6">
                    <a:lumMod val="75000"/>
                  </a:schemeClr>
                </a:solidFill>
                <a:latin typeface="標楷體" panose="03000509000000000000" pitchFamily="65" charset="-120"/>
                <a:cs typeface="Arial" pitchFamily="34" charset="0"/>
              </a:endParaRPr>
            </a:p>
          </p:txBody>
        </p:sp>
      </p:grpSp>
    </p:spTree>
    <p:extLst>
      <p:ext uri="{BB962C8B-B14F-4D97-AF65-F5344CB8AC3E}">
        <p14:creationId xmlns:p14="http://schemas.microsoft.com/office/powerpoint/2010/main" val="3106023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83807" y="1120140"/>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3CBEB4"/>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長者研究結果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心理健康</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23</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nvPr>
        </p:nvGraphicFramePr>
        <p:xfrm>
          <a:off x="183808" y="2254026"/>
          <a:ext cx="3681016" cy="2680010"/>
        </p:xfrm>
        <a:graphic>
          <a:graphicData uri="http://schemas.openxmlformats.org/drawingml/2006/chart">
            <c:chart xmlns:c="http://schemas.openxmlformats.org/drawingml/2006/chart" xmlns:r="http://schemas.openxmlformats.org/officeDocument/2006/relationships" r:id="rId3"/>
          </a:graphicData>
        </a:graphic>
      </p:graphicFrame>
      <p:grpSp>
        <p:nvGrpSpPr>
          <p:cNvPr id="44" name="群組 43">
            <a:extLst>
              <a:ext uri="{FF2B5EF4-FFF2-40B4-BE49-F238E27FC236}">
                <a16:creationId xmlns:a16="http://schemas.microsoft.com/office/drawing/2014/main" id="{D277F8C0-E61C-30D9-1BFC-E0FED8E53E0A}"/>
              </a:ext>
            </a:extLst>
          </p:cNvPr>
          <p:cNvGrpSpPr/>
          <p:nvPr/>
        </p:nvGrpSpPr>
        <p:grpSpPr>
          <a:xfrm>
            <a:off x="12430" y="746782"/>
            <a:ext cx="1421944" cy="720000"/>
            <a:chOff x="12430" y="705640"/>
            <a:chExt cx="1421944" cy="720000"/>
          </a:xfrm>
        </p:grpSpPr>
        <p:sp>
          <p:nvSpPr>
            <p:cNvPr id="23" name="矩形: 圓角 22">
              <a:extLst>
                <a:ext uri="{FF2B5EF4-FFF2-40B4-BE49-F238E27FC236}">
                  <a16:creationId xmlns:a16="http://schemas.microsoft.com/office/drawing/2014/main" id="{F181F29B-DEF3-B511-310E-2E7FD5507910}"/>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8" name="圖片 17" descr="一張含有 人的臉孔, 美工圖案, 圖解, 卡通 的圖片&#10;&#10;自動產生的描述">
              <a:extLst>
                <a:ext uri="{FF2B5EF4-FFF2-40B4-BE49-F238E27FC236}">
                  <a16:creationId xmlns:a16="http://schemas.microsoft.com/office/drawing/2014/main" id="{4F6AE2C9-AE5E-9E8B-583B-6FAD52E08F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30" y="705640"/>
              <a:ext cx="720000" cy="720000"/>
            </a:xfrm>
            <a:prstGeom prst="rect">
              <a:avLst/>
            </a:prstGeom>
          </p:spPr>
        </p:pic>
        <p:sp>
          <p:nvSpPr>
            <p:cNvPr id="21" name="文字方塊 20">
              <a:extLst>
                <a:ext uri="{FF2B5EF4-FFF2-40B4-BE49-F238E27FC236}">
                  <a16:creationId xmlns:a16="http://schemas.microsoft.com/office/drawing/2014/main" id="{40F479D0-AB5C-050E-4329-61674632D85F}"/>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長者</a:t>
              </a:r>
              <a:endParaRPr lang="en-US" altLang="zh-HK" sz="14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p:txBody>
        </p:sp>
      </p:grpSp>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1151</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SPWB</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心理健康狀況指標量度長者的心理健康，在跟進評估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(T2, T3 &amp;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4)</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時，參與積極</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行為</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介入的長者，比參與</a:t>
            </a:r>
            <a:r>
              <a:rPr lang="zh-TW" altLang="zh-HK" sz="1600" dirty="0">
                <a:latin typeface="Times New Roman" panose="02020603050405020304" pitchFamily="18" charset="0"/>
                <a:ea typeface="標楷體" panose="03000509000000000000" pitchFamily="65" charset="-120"/>
                <a:cs typeface="Times New Roman" panose="02020603050405020304" pitchFamily="18" charset="0"/>
              </a:rPr>
              <a:t>電話「友同行」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的長者有更好的心理健康狀況</a:t>
            </a:r>
            <a:endParaRPr lang="en-US" altLang="zh-TW" sz="1500" dirty="0">
              <a:latin typeface="Times New Roman" panose="02020603050405020304" pitchFamily="18" charset="0"/>
              <a:ea typeface="標楷體" panose="03000509000000000000" pitchFamily="65" charset="-120"/>
              <a:cs typeface="Times New Roman" panose="02020603050405020304" pitchFamily="18" charset="0"/>
            </a:endParaRPr>
          </a:p>
        </p:txBody>
      </p:sp>
      <p:graphicFrame>
        <p:nvGraphicFramePr>
          <p:cNvPr id="25" name="表格 24">
            <a:extLst>
              <a:ext uri="{FF2B5EF4-FFF2-40B4-BE49-F238E27FC236}">
                <a16:creationId xmlns:a16="http://schemas.microsoft.com/office/drawing/2014/main" id="{73AB473E-60F2-BB88-2E8A-C7836CDA65A9}"/>
              </a:ext>
            </a:extLst>
          </p:cNvPr>
          <p:cNvGraphicFramePr>
            <a:graphicFrameLocks noGrp="1"/>
          </p:cNvGraphicFramePr>
          <p:nvPr>
            <p:extLst>
              <p:ext uri="{D42A27DB-BD31-4B8C-83A1-F6EECF244321}">
                <p14:modId xmlns:p14="http://schemas.microsoft.com/office/powerpoint/2010/main" val="1038990036"/>
              </p:ext>
            </p:extLst>
          </p:nvPr>
        </p:nvGraphicFramePr>
        <p:xfrm>
          <a:off x="4299522" y="2647998"/>
          <a:ext cx="4599596" cy="2107655"/>
        </p:xfrm>
        <a:graphic>
          <a:graphicData uri="http://schemas.openxmlformats.org/drawingml/2006/table">
            <a:tbl>
              <a:tblPr firstRow="1" firstCol="1" bandRow="1">
                <a:tableStyleId>{5C22544A-7EE6-4342-B048-85BDC9FD1C3A}</a:tableStyleId>
              </a:tblPr>
              <a:tblGrid>
                <a:gridCol w="364755">
                  <a:extLst>
                    <a:ext uri="{9D8B030D-6E8A-4147-A177-3AD203B41FA5}">
                      <a16:colId xmlns:a16="http://schemas.microsoft.com/office/drawing/2014/main" val="3792431408"/>
                    </a:ext>
                  </a:extLst>
                </a:gridCol>
                <a:gridCol w="1143275">
                  <a:extLst>
                    <a:ext uri="{9D8B030D-6E8A-4147-A177-3AD203B41FA5}">
                      <a16:colId xmlns:a16="http://schemas.microsoft.com/office/drawing/2014/main" val="3747061422"/>
                    </a:ext>
                  </a:extLst>
                </a:gridCol>
                <a:gridCol w="631074">
                  <a:extLst>
                    <a:ext uri="{9D8B030D-6E8A-4147-A177-3AD203B41FA5}">
                      <a16:colId xmlns:a16="http://schemas.microsoft.com/office/drawing/2014/main" val="1791537335"/>
                    </a:ext>
                  </a:extLst>
                </a:gridCol>
                <a:gridCol w="1023967">
                  <a:extLst>
                    <a:ext uri="{9D8B030D-6E8A-4147-A177-3AD203B41FA5}">
                      <a16:colId xmlns:a16="http://schemas.microsoft.com/office/drawing/2014/main" val="1765214564"/>
                    </a:ext>
                  </a:extLst>
                </a:gridCol>
                <a:gridCol w="631074">
                  <a:extLst>
                    <a:ext uri="{9D8B030D-6E8A-4147-A177-3AD203B41FA5}">
                      <a16:colId xmlns:a16="http://schemas.microsoft.com/office/drawing/2014/main" val="2451398476"/>
                    </a:ext>
                  </a:extLst>
                </a:gridCol>
                <a:gridCol w="805451">
                  <a:extLst>
                    <a:ext uri="{9D8B030D-6E8A-4147-A177-3AD203B41FA5}">
                      <a16:colId xmlns:a16="http://schemas.microsoft.com/office/drawing/2014/main" val="1702745868"/>
                    </a:ext>
                  </a:extLst>
                </a:gridCol>
              </a:tblGrid>
              <a:tr h="457306">
                <a:tc rowSpan="2">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a:t>
                      </a:r>
                    </a:p>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gridSpan="2">
                  <a:txBody>
                    <a:bodyPr/>
                    <a:lstStyle/>
                    <a:p>
                      <a:pPr lvl="0" algn="ctr">
                        <a:spcAft>
                          <a:spcPts val="0"/>
                        </a:spcAft>
                      </a:pPr>
                      <a:r>
                        <a:rPr lang="zh-CN"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lvl="0" algn="ctr">
                        <a:spcAft>
                          <a:spcPts val="0"/>
                        </a:spcAft>
                      </a:pPr>
                      <a:r>
                        <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(vs. </a:t>
                      </a:r>
                      <a:r>
                        <a:rPr lang="zh-TW"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電話「友同行」</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96D3E5"/>
                    </a:solidFill>
                  </a:tcPr>
                </a:tc>
                <a:tc hMerge="1">
                  <a:txBody>
                    <a:bodyPr/>
                    <a:lstStyle/>
                    <a:p>
                      <a:endParaRPr lang="zh-HK" altLang="en-US"/>
                    </a:p>
                  </a:txBody>
                  <a:tcPr/>
                </a:tc>
                <a:tc gridSpan="2">
                  <a:txBody>
                    <a:bodyPr/>
                    <a:lstStyle/>
                    <a:p>
                      <a:pPr marL="0" lvl="0" algn="ctr" rtl="0" eaLnBrk="1" latinLnBrk="0" hangingPunct="1">
                        <a:spcAft>
                          <a:spcPts val="0"/>
                        </a:spcAft>
                      </a:pP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積極</a:t>
                      </a:r>
                      <a:r>
                        <a:rPr lang="zh-CN"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行為</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algn="ctr" rtl="0" eaLnBrk="1" latinLnBrk="0" hangingPunct="1">
                        <a:spcAft>
                          <a:spcPts val="0"/>
                        </a:spcAft>
                      </a:pPr>
                      <a:r>
                        <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(vs. </a:t>
                      </a:r>
                      <a:r>
                        <a:rPr lang="zh-TW"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電話「友同行」</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96D3E5"/>
                    </a:solidFill>
                  </a:tcPr>
                </a:tc>
                <a:tc hMerge="1">
                  <a:txBody>
                    <a:bodyPr/>
                    <a:lstStyle/>
                    <a:p>
                      <a:endParaRPr lang="zh-HK" altLang="en-US"/>
                    </a:p>
                  </a:txBody>
                  <a:tcPr/>
                </a:tc>
                <a:tc rowSpan="2">
                  <a:txBody>
                    <a:bodyPr/>
                    <a:lstStyle/>
                    <a:p>
                      <a:pPr algn="ctr"/>
                      <a:r>
                        <a:rPr lang="zh-TW" altLang="en-US"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rPr>
                        <a:t>組別間的總體差異</a:t>
                      </a:r>
                      <a:r>
                        <a:rPr lang="en-US" altLang="zh-TW"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rPr>
                        <a:t>, p</a:t>
                      </a:r>
                      <a:r>
                        <a:rPr lang="zh-TW" altLang="en-US"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rPr>
                        <a:t>值</a:t>
                      </a:r>
                      <a:endParaRPr lang="en-US" altLang="zh-HK"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1678276970"/>
                  </a:ext>
                </a:extLst>
              </a:tr>
              <a:tr h="488686">
                <a:tc vMerge="1">
                  <a:txBody>
                    <a:bodyPr/>
                    <a:lstStyle/>
                    <a:p>
                      <a:endParaRPr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均值差</a:t>
                      </a:r>
                      <a:r>
                        <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p>
                    <a:p>
                      <a:pPr algn="ctr"/>
                      <a:r>
                        <a:rPr lang="en-US" sz="1100" kern="0" dirty="0">
                          <a:solidFill>
                            <a:sysClr val="windowText" lastClr="000000"/>
                          </a:solidFill>
                          <a:effectLst/>
                          <a:latin typeface="Times New Roman" panose="02020603050405020304" pitchFamily="18" charset="0"/>
                          <a:cs typeface="Times New Roman" panose="02020603050405020304" pitchFamily="18" charset="0"/>
                        </a:rPr>
                        <a:t>(95% CI)</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均值差</a:t>
                      </a:r>
                      <a:r>
                        <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p>
                    <a:p>
                      <a:pPr algn="ctr"/>
                      <a:r>
                        <a:rPr lang="en-US" sz="1100" kern="0" dirty="0">
                          <a:solidFill>
                            <a:sysClr val="windowText" lastClr="000000"/>
                          </a:solidFill>
                          <a:effectLst/>
                          <a:latin typeface="Times New Roman" panose="02020603050405020304" pitchFamily="18" charset="0"/>
                          <a:cs typeface="Times New Roman" panose="02020603050405020304" pitchFamily="18" charset="0"/>
                        </a:rPr>
                        <a:t>(95% CI)</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vMerge="1">
                  <a:txBody>
                    <a:bodyPr/>
                    <a:lstStyle/>
                    <a:p>
                      <a:endParaRPr lang="zh-HK" altLang="en-US"/>
                    </a:p>
                  </a:txBody>
                  <a:tcPr/>
                </a:tc>
                <a:extLst>
                  <a:ext uri="{0D108BD9-81ED-4DB2-BD59-A6C34878D82A}">
                    <a16:rowId xmlns:a16="http://schemas.microsoft.com/office/drawing/2014/main" val="606790153"/>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T2</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-0.36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(-1.54 to 0.81)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1.000</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1.29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(0.02 to 2.55)</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0.045</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0.122</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T3</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0.54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(-0.61 to 1.69)</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0.782</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2.17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(0.94 to 3.41)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T4</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-0.30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(-1.31 to 0.71)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1.000</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1.56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(0.47 to 2.65)</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0.002</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0.071</a:t>
                      </a:r>
                      <a:endParaRPr lang="zh-TW" altLang="en-US"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31" name="群組 30">
            <a:extLst>
              <a:ext uri="{FF2B5EF4-FFF2-40B4-BE49-F238E27FC236}">
                <a16:creationId xmlns:a16="http://schemas.microsoft.com/office/drawing/2014/main" id="{57A355B2-0153-A284-EB77-F241CD39D872}"/>
              </a:ext>
            </a:extLst>
          </p:cNvPr>
          <p:cNvGrpSpPr/>
          <p:nvPr/>
        </p:nvGrpSpPr>
        <p:grpSpPr>
          <a:xfrm>
            <a:off x="5945751" y="289085"/>
            <a:ext cx="3014441" cy="774396"/>
            <a:chOff x="6081776" y="227356"/>
            <a:chExt cx="3014441" cy="774396"/>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227356"/>
              <a:ext cx="3014441" cy="774396"/>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217801" y="352944"/>
              <a:ext cx="2818245" cy="565539"/>
            </a:xfrm>
            <a:prstGeom prst="rect">
              <a:avLst/>
            </a:prstGeom>
            <a:grpFill/>
          </p:spPr>
          <p:txBody>
            <a:bodyPr wrap="square">
              <a:spAutoFit/>
            </a:bodyPr>
            <a:lstStyle/>
            <a:p>
              <a:pPr algn="ctr" latinLnBrk="1"/>
              <a:r>
                <a:rPr lang="zh-TW"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心理健康狀況 </a:t>
              </a:r>
              <a:r>
                <a:rPr lang="en-US" altLang="zh-TW"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(SPWB)</a:t>
              </a:r>
            </a:p>
            <a:p>
              <a:pPr algn="ctr">
                <a:lnSpc>
                  <a:spcPct val="125000"/>
                </a:lnSpc>
                <a:spcBef>
                  <a:spcPts val="50"/>
                </a:spcBef>
                <a:spcAft>
                  <a:spcPts val="50"/>
                </a:spcAft>
                <a:tabLst>
                  <a:tab pos="304800" algn="l"/>
                </a:tabLst>
              </a:pPr>
              <a:r>
                <a:rPr lang="zh-TW" altLang="en-US" sz="1400" dirty="0">
                  <a:solidFill>
                    <a:schemeClr val="tx1"/>
                  </a:solidFill>
                  <a:latin typeface="標楷體" panose="03000509000000000000" pitchFamily="65" charset="-120"/>
                  <a:ea typeface="標楷體" panose="03000509000000000000" pitchFamily="65" charset="-120"/>
                  <a:cs typeface="Arial" pitchFamily="34" charset="0"/>
                </a:rPr>
                <a:t>越高分表示</a:t>
              </a:r>
              <a:r>
                <a:rPr lang="zh-TW" altLang="en-US" sz="1400" b="1" dirty="0">
                  <a:solidFill>
                    <a:schemeClr val="accent6">
                      <a:lumMod val="75000"/>
                    </a:schemeClr>
                  </a:solidFill>
                  <a:latin typeface="標楷體" panose="03000509000000000000" pitchFamily="65" charset="-120"/>
                  <a:ea typeface="標楷體" panose="03000509000000000000" pitchFamily="65" charset="-120"/>
                  <a:cs typeface="Arial" pitchFamily="34" charset="0"/>
                </a:rPr>
                <a:t>心理健康狀況良好</a:t>
              </a:r>
            </a:p>
          </p:txBody>
        </p:sp>
      </p:grpSp>
    </p:spTree>
    <p:extLst>
      <p:ext uri="{BB962C8B-B14F-4D97-AF65-F5344CB8AC3E}">
        <p14:creationId xmlns:p14="http://schemas.microsoft.com/office/powerpoint/2010/main" val="3746522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58031" y="1148652"/>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3CBEB4"/>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長者研究結果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抑鬱狀況</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a:solidFill>
            <a:srgbClr val="3CBEB4"/>
          </a:solidFill>
        </p:spPr>
        <p:txBody>
          <a:bodyPr/>
          <a:lstStyle/>
          <a:p>
            <a:pPr algn="ctr"/>
            <a:fld id="{8DA30472-5972-4CC7-866C-2D075E67EE51}" type="slidenum">
              <a:rPr lang="zh-CN" altLang="en-US" sz="2800" smtClean="0">
                <a:latin typeface="+mn-lt"/>
              </a:rPr>
              <a:pPr algn="ctr"/>
              <a:t>24</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nvPr>
        </p:nvGraphicFramePr>
        <p:xfrm>
          <a:off x="183808" y="2254026"/>
          <a:ext cx="3681016" cy="2680010"/>
        </p:xfrm>
        <a:graphic>
          <a:graphicData uri="http://schemas.openxmlformats.org/drawingml/2006/chart">
            <c:chart xmlns:c="http://schemas.openxmlformats.org/drawingml/2006/chart" xmlns:r="http://schemas.openxmlformats.org/officeDocument/2006/relationships" r:id="rId3"/>
          </a:graphicData>
        </a:graphic>
      </p:graphicFrame>
      <p:grpSp>
        <p:nvGrpSpPr>
          <p:cNvPr id="44" name="群組 43">
            <a:extLst>
              <a:ext uri="{FF2B5EF4-FFF2-40B4-BE49-F238E27FC236}">
                <a16:creationId xmlns:a16="http://schemas.microsoft.com/office/drawing/2014/main" id="{D277F8C0-E61C-30D9-1BFC-E0FED8E53E0A}"/>
              </a:ext>
            </a:extLst>
          </p:cNvPr>
          <p:cNvGrpSpPr/>
          <p:nvPr/>
        </p:nvGrpSpPr>
        <p:grpSpPr>
          <a:xfrm>
            <a:off x="12430" y="746782"/>
            <a:ext cx="1421944" cy="720000"/>
            <a:chOff x="12430" y="705640"/>
            <a:chExt cx="1421944" cy="720000"/>
          </a:xfrm>
        </p:grpSpPr>
        <p:sp>
          <p:nvSpPr>
            <p:cNvPr id="23" name="矩形: 圓角 22">
              <a:extLst>
                <a:ext uri="{FF2B5EF4-FFF2-40B4-BE49-F238E27FC236}">
                  <a16:creationId xmlns:a16="http://schemas.microsoft.com/office/drawing/2014/main" id="{F181F29B-DEF3-B511-310E-2E7FD5507910}"/>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8" name="圖片 17" descr="一張含有 人的臉孔, 美工圖案, 圖解, 卡通 的圖片&#10;&#10;自動產生的描述">
              <a:extLst>
                <a:ext uri="{FF2B5EF4-FFF2-40B4-BE49-F238E27FC236}">
                  <a16:creationId xmlns:a16="http://schemas.microsoft.com/office/drawing/2014/main" id="{4F6AE2C9-AE5E-9E8B-583B-6FAD52E08F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30" y="705640"/>
              <a:ext cx="720000" cy="720000"/>
            </a:xfrm>
            <a:prstGeom prst="rect">
              <a:avLst/>
            </a:prstGeom>
          </p:spPr>
        </p:pic>
        <p:sp>
          <p:nvSpPr>
            <p:cNvPr id="21" name="文字方塊 20">
              <a:extLst>
                <a:ext uri="{FF2B5EF4-FFF2-40B4-BE49-F238E27FC236}">
                  <a16:creationId xmlns:a16="http://schemas.microsoft.com/office/drawing/2014/main" id="{40F479D0-AB5C-050E-4329-61674632D85F}"/>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長者</a:t>
              </a:r>
              <a:endParaRPr lang="en-US" altLang="zh-HK" sz="14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p:txBody>
        </p:sp>
      </p:grpSp>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1151</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PHQ-9</a:t>
            </a:r>
            <a:r>
              <a:rPr lang="zh-HK" altLang="en-US" sz="1600" dirty="0">
                <a:latin typeface="Times New Roman" panose="02020603050405020304" pitchFamily="18" charset="0"/>
                <a:ea typeface="標楷體" panose="03000509000000000000" pitchFamily="65" charset="-120"/>
                <a:cs typeface="Times New Roman" panose="02020603050405020304" pitchFamily="18" charset="0"/>
              </a:rPr>
              <a:t>病人健康問卷</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量度長者的抑鬱狀況，在跟進評估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(T2 &amp;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T3</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時，參與積極</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行為</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介入的長者，比參與</a:t>
            </a:r>
            <a:r>
              <a:rPr lang="zh-TW" altLang="zh-HK" sz="1600" dirty="0">
                <a:latin typeface="Times New Roman" panose="02020603050405020304" pitchFamily="18" charset="0"/>
                <a:ea typeface="標楷體" panose="03000509000000000000" pitchFamily="65" charset="-120"/>
                <a:cs typeface="Times New Roman" panose="02020603050405020304" pitchFamily="18" charset="0"/>
              </a:rPr>
              <a:t>電話「友同行」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的長者顯示出較低的抑鬱水平</a:t>
            </a:r>
          </a:p>
          <a:p>
            <a:pPr algn="just">
              <a:lnSpc>
                <a:spcPct val="100000"/>
              </a:lnSpc>
              <a:spcBef>
                <a:spcPts val="50"/>
              </a:spcBef>
              <a:spcAft>
                <a:spcPts val="50"/>
              </a:spcAft>
              <a:tabLst>
                <a:tab pos="304800" algn="l"/>
              </a:tabLst>
            </a:pPr>
            <a:endParaRPr lang="en-US" altLang="zh-TW" sz="1500" dirty="0">
              <a:latin typeface="Times New Roman" panose="02020603050405020304" pitchFamily="18" charset="0"/>
              <a:ea typeface="標楷體" panose="03000509000000000000" pitchFamily="65" charset="-120"/>
              <a:cs typeface="Times New Roman" panose="02020603050405020304" pitchFamily="18" charset="0"/>
            </a:endParaRPr>
          </a:p>
        </p:txBody>
      </p:sp>
      <p:graphicFrame>
        <p:nvGraphicFramePr>
          <p:cNvPr id="25" name="表格 24">
            <a:extLst>
              <a:ext uri="{FF2B5EF4-FFF2-40B4-BE49-F238E27FC236}">
                <a16:creationId xmlns:a16="http://schemas.microsoft.com/office/drawing/2014/main" id="{73AB473E-60F2-BB88-2E8A-C7836CDA65A9}"/>
              </a:ext>
            </a:extLst>
          </p:cNvPr>
          <p:cNvGraphicFramePr>
            <a:graphicFrameLocks noGrp="1"/>
          </p:cNvGraphicFramePr>
          <p:nvPr>
            <p:extLst>
              <p:ext uri="{D42A27DB-BD31-4B8C-83A1-F6EECF244321}">
                <p14:modId xmlns:p14="http://schemas.microsoft.com/office/powerpoint/2010/main" val="3115325207"/>
              </p:ext>
            </p:extLst>
          </p:nvPr>
        </p:nvGraphicFramePr>
        <p:xfrm>
          <a:off x="4299522" y="2647998"/>
          <a:ext cx="4599596" cy="2107655"/>
        </p:xfrm>
        <a:graphic>
          <a:graphicData uri="http://schemas.openxmlformats.org/drawingml/2006/table">
            <a:tbl>
              <a:tblPr firstRow="1" firstCol="1" bandRow="1">
                <a:tableStyleId>{5C22544A-7EE6-4342-B048-85BDC9FD1C3A}</a:tableStyleId>
              </a:tblPr>
              <a:tblGrid>
                <a:gridCol w="364755">
                  <a:extLst>
                    <a:ext uri="{9D8B030D-6E8A-4147-A177-3AD203B41FA5}">
                      <a16:colId xmlns:a16="http://schemas.microsoft.com/office/drawing/2014/main" val="3792431408"/>
                    </a:ext>
                  </a:extLst>
                </a:gridCol>
                <a:gridCol w="1143275">
                  <a:extLst>
                    <a:ext uri="{9D8B030D-6E8A-4147-A177-3AD203B41FA5}">
                      <a16:colId xmlns:a16="http://schemas.microsoft.com/office/drawing/2014/main" val="3747061422"/>
                    </a:ext>
                  </a:extLst>
                </a:gridCol>
                <a:gridCol w="631074">
                  <a:extLst>
                    <a:ext uri="{9D8B030D-6E8A-4147-A177-3AD203B41FA5}">
                      <a16:colId xmlns:a16="http://schemas.microsoft.com/office/drawing/2014/main" val="1791537335"/>
                    </a:ext>
                  </a:extLst>
                </a:gridCol>
                <a:gridCol w="1023967">
                  <a:extLst>
                    <a:ext uri="{9D8B030D-6E8A-4147-A177-3AD203B41FA5}">
                      <a16:colId xmlns:a16="http://schemas.microsoft.com/office/drawing/2014/main" val="1765214564"/>
                    </a:ext>
                  </a:extLst>
                </a:gridCol>
                <a:gridCol w="631074">
                  <a:extLst>
                    <a:ext uri="{9D8B030D-6E8A-4147-A177-3AD203B41FA5}">
                      <a16:colId xmlns:a16="http://schemas.microsoft.com/office/drawing/2014/main" val="2451398476"/>
                    </a:ext>
                  </a:extLst>
                </a:gridCol>
                <a:gridCol w="805451">
                  <a:extLst>
                    <a:ext uri="{9D8B030D-6E8A-4147-A177-3AD203B41FA5}">
                      <a16:colId xmlns:a16="http://schemas.microsoft.com/office/drawing/2014/main" val="1702745868"/>
                    </a:ext>
                  </a:extLst>
                </a:gridCol>
              </a:tblGrid>
              <a:tr h="457306">
                <a:tc rowSpan="2">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a:t>
                      </a:r>
                    </a:p>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gridSpan="2">
                  <a:txBody>
                    <a:bodyPr/>
                    <a:lstStyle/>
                    <a:p>
                      <a:pPr lvl="0" algn="ctr">
                        <a:spcAft>
                          <a:spcPts val="0"/>
                        </a:spcAft>
                      </a:pPr>
                      <a:r>
                        <a:rPr lang="zh-CN"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lvl="0" algn="ctr">
                        <a:spcAft>
                          <a:spcPts val="0"/>
                        </a:spcAft>
                      </a:pPr>
                      <a:r>
                        <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(vs. </a:t>
                      </a:r>
                      <a:r>
                        <a:rPr lang="zh-TW"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電話「友同行」</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96D3E5"/>
                    </a:solidFill>
                  </a:tcPr>
                </a:tc>
                <a:tc hMerge="1">
                  <a:txBody>
                    <a:bodyPr/>
                    <a:lstStyle/>
                    <a:p>
                      <a:endParaRPr lang="zh-HK" altLang="en-US"/>
                    </a:p>
                  </a:txBody>
                  <a:tcPr/>
                </a:tc>
                <a:tc gridSpan="2">
                  <a:txBody>
                    <a:bodyPr/>
                    <a:lstStyle/>
                    <a:p>
                      <a:pPr marL="0" lvl="0" algn="ctr" rtl="0" eaLnBrk="1" latinLnBrk="0" hangingPunct="1">
                        <a:spcAft>
                          <a:spcPts val="0"/>
                        </a:spcAft>
                      </a:pP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積極</a:t>
                      </a:r>
                      <a:r>
                        <a:rPr lang="zh-CN"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行為</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algn="ctr" rtl="0" eaLnBrk="1" latinLnBrk="0" hangingPunct="1">
                        <a:spcAft>
                          <a:spcPts val="0"/>
                        </a:spcAft>
                      </a:pPr>
                      <a:r>
                        <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(vs. </a:t>
                      </a:r>
                      <a:r>
                        <a:rPr lang="zh-TW"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電話「友同行」</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96D3E5"/>
                    </a:solidFill>
                  </a:tcPr>
                </a:tc>
                <a:tc hMerge="1">
                  <a:txBody>
                    <a:bodyPr/>
                    <a:lstStyle/>
                    <a:p>
                      <a:endParaRPr lang="zh-HK" altLang="en-US"/>
                    </a:p>
                  </a:txBody>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TW" altLang="en-US"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rPr>
                        <a:t>組別間的總體差異</a:t>
                      </a:r>
                      <a:r>
                        <a:rPr lang="en-US" altLang="zh-TW"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rPr>
                        <a:t>, p</a:t>
                      </a:r>
                      <a:r>
                        <a:rPr lang="zh-TW" altLang="en-US"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rPr>
                        <a:t>值</a:t>
                      </a:r>
                      <a:endParaRPr lang="en-US" altLang="zh-HK"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1678276970"/>
                  </a:ext>
                </a:extLst>
              </a:tr>
              <a:tr h="488686">
                <a:tc vMerge="1">
                  <a:txBody>
                    <a:bodyPr/>
                    <a:lstStyle/>
                    <a:p>
                      <a:endParaRPr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均值差</a:t>
                      </a:r>
                      <a:r>
                        <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p>
                    <a:p>
                      <a:pPr algn="ctr"/>
                      <a:r>
                        <a:rPr lang="en-US" sz="1100" kern="0" dirty="0">
                          <a:solidFill>
                            <a:sysClr val="windowText" lastClr="000000"/>
                          </a:solidFill>
                          <a:effectLst/>
                          <a:latin typeface="Times New Roman" panose="02020603050405020304" pitchFamily="18" charset="0"/>
                          <a:cs typeface="Times New Roman" panose="02020603050405020304" pitchFamily="18" charset="0"/>
                        </a:rPr>
                        <a:t>(95% CI)</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均值差</a:t>
                      </a:r>
                      <a:r>
                        <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p>
                    <a:p>
                      <a:pPr algn="ctr"/>
                      <a:r>
                        <a:rPr lang="en-US" sz="1100" kern="0" dirty="0">
                          <a:solidFill>
                            <a:sysClr val="windowText" lastClr="000000"/>
                          </a:solidFill>
                          <a:effectLst/>
                          <a:latin typeface="Times New Roman" panose="02020603050405020304" pitchFamily="18" charset="0"/>
                          <a:cs typeface="Times New Roman" panose="02020603050405020304" pitchFamily="18" charset="0"/>
                        </a:rPr>
                        <a:t>(95% CI)</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vMerge="1">
                  <a:txBody>
                    <a:bodyPr/>
                    <a:lstStyle/>
                    <a:p>
                      <a:endParaRPr lang="zh-HK" altLang="en-US"/>
                    </a:p>
                  </a:txBody>
                  <a:tcPr/>
                </a:tc>
                <a:extLst>
                  <a:ext uri="{0D108BD9-81ED-4DB2-BD59-A6C34878D82A}">
                    <a16:rowId xmlns:a16="http://schemas.microsoft.com/office/drawing/2014/main" val="606790153"/>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T2</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-0.28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(-0.83 to 0.27)</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0.657</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-0.63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(-1.23 to -0.04)</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0.032</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0.058</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T3</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-0.26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(-0.73 to 0.21)</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a:solidFill>
                            <a:sysClr val="windowText" lastClr="000000"/>
                          </a:solidFill>
                          <a:effectLst/>
                          <a:latin typeface="Times New Roman" panose="02020603050405020304" pitchFamily="18" charset="0"/>
                          <a:ea typeface="+mn-ea"/>
                          <a:cs typeface="Times New Roman" panose="02020603050405020304" pitchFamily="18" charset="0"/>
                        </a:rPr>
                        <a:t>0.551</a:t>
                      </a:r>
                      <a:endParaRPr lang="en-GB" sz="1100" kern="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-0.59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(-1.11 to -0.09)</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0.014</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0.572</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T4</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0.00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(-0.40 to 0.40</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1.000</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-0.43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(-0.86 to 0.00) </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0.052</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31" name="群組 30">
            <a:extLst>
              <a:ext uri="{FF2B5EF4-FFF2-40B4-BE49-F238E27FC236}">
                <a16:creationId xmlns:a16="http://schemas.microsoft.com/office/drawing/2014/main" id="{57A355B2-0153-A284-EB77-F241CD39D872}"/>
              </a:ext>
            </a:extLst>
          </p:cNvPr>
          <p:cNvGrpSpPr/>
          <p:nvPr/>
        </p:nvGrpSpPr>
        <p:grpSpPr>
          <a:xfrm>
            <a:off x="5945751" y="289085"/>
            <a:ext cx="3014441" cy="774396"/>
            <a:chOff x="6081776" y="227356"/>
            <a:chExt cx="3014441" cy="774396"/>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227356"/>
              <a:ext cx="3014441" cy="774396"/>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217801" y="352944"/>
              <a:ext cx="2818245" cy="565348"/>
            </a:xfrm>
            <a:prstGeom prst="rect">
              <a:avLst/>
            </a:prstGeom>
            <a:grpFill/>
          </p:spPr>
          <p:txBody>
            <a:bodyPr wrap="square">
              <a:spAutoFit/>
            </a:bodyPr>
            <a:lstStyle/>
            <a:p>
              <a:pPr algn="ctr" latinLnBrk="1"/>
              <a:r>
                <a:rPr lang="zh-HK"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病人健康問卷</a:t>
              </a:r>
              <a:r>
                <a:rPr lang="zh-TW"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(PHQ-9)</a:t>
              </a:r>
              <a:endParaRPr lang="zh-TW"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a:lnSpc>
                  <a:spcPct val="125000"/>
                </a:lnSpc>
                <a:spcBef>
                  <a:spcPts val="50"/>
                </a:spcBef>
                <a:spcAft>
                  <a:spcPts val="50"/>
                </a:spcAft>
                <a:tabLst>
                  <a:tab pos="304800" algn="l"/>
                </a:tabLst>
              </a:pPr>
              <a:r>
                <a:rPr lang="zh-TW" altLang="en-US" sz="14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越高分表示</a:t>
              </a:r>
              <a:r>
                <a:rPr lang="zh-TW" altLang="en-US" sz="1400" b="1" dirty="0">
                  <a:solidFill>
                    <a:schemeClr val="accent6">
                      <a:lumMod val="75000"/>
                    </a:schemeClr>
                  </a:solidFill>
                  <a:latin typeface="標楷體" panose="03000509000000000000" pitchFamily="65" charset="-120"/>
                  <a:ea typeface="標楷體" panose="03000509000000000000" pitchFamily="65" charset="-120"/>
                  <a:cs typeface="Arial" pitchFamily="34" charset="0"/>
                </a:rPr>
                <a:t>抑鬱情況越嚴重</a:t>
              </a:r>
              <a:endParaRPr lang="zh-HK" altLang="en-US" sz="1400" b="1" dirty="0">
                <a:solidFill>
                  <a:schemeClr val="accent6">
                    <a:lumMod val="75000"/>
                  </a:schemeClr>
                </a:solidFill>
                <a:latin typeface="標楷體" panose="03000509000000000000" pitchFamily="65" charset="-120"/>
                <a:ea typeface="標楷體" panose="03000509000000000000" pitchFamily="65" charset="-120"/>
                <a:cs typeface="Arial" pitchFamily="34" charset="0"/>
              </a:endParaRPr>
            </a:p>
          </p:txBody>
        </p:sp>
      </p:grpSp>
    </p:spTree>
    <p:extLst>
      <p:ext uri="{BB962C8B-B14F-4D97-AF65-F5344CB8AC3E}">
        <p14:creationId xmlns:p14="http://schemas.microsoft.com/office/powerpoint/2010/main" val="2544499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D1B6641-F0BE-36C4-54EE-045CA13563AC}"/>
              </a:ext>
            </a:extLst>
          </p:cNvPr>
          <p:cNvSpPr txBox="1">
            <a:spLocks/>
          </p:cNvSpPr>
          <p:nvPr/>
        </p:nvSpPr>
        <p:spPr>
          <a:xfrm>
            <a:off x="158031" y="1148652"/>
            <a:ext cx="8860302" cy="3896005"/>
          </a:xfrm>
          <a:prstGeom prst="rect">
            <a:avLst/>
          </a:prstGeom>
          <a:noFill/>
          <a:ln>
            <a:solidFill>
              <a:srgbClr val="4C4781"/>
            </a:solidFill>
            <a:prstDash val="dash"/>
          </a:ln>
        </p:spPr>
        <p:txBody>
          <a:bodyPr rIns="76800">
            <a:noAutofit/>
          </a:bodyPr>
          <a:lstStyle>
            <a:lvl1pPr marL="0" indent="0" algn="l" defTabSz="914400" rtl="0" eaLnBrk="1" latinLnBrk="0" hangingPunct="1">
              <a:spcBef>
                <a:spcPct val="20000"/>
              </a:spcBef>
              <a:buFont typeface="Arial" panose="020B0604020202020204" pitchFamily="34" charset="0"/>
              <a:buNone/>
              <a:defRPr sz="1400" kern="1200">
                <a:solidFill>
                  <a:schemeClr val="bg2"/>
                </a:solidFill>
                <a:latin typeface="+mj-lt"/>
                <a:ea typeface="+mn-ea"/>
                <a:cs typeface="+mn-cs"/>
              </a:defRPr>
            </a:lvl1pPr>
            <a:lvl2pPr marL="173038" indent="-173038" algn="l" defTabSz="914400" rtl="0" eaLnBrk="1" latinLnBrk="0" hangingPunct="1">
              <a:spcBef>
                <a:spcPct val="20000"/>
              </a:spcBef>
              <a:buFont typeface="Wingdings" panose="05000000000000000000" pitchFamily="2" charset="2"/>
              <a:buChar char="§"/>
              <a:defRPr sz="1000" kern="1200">
                <a:solidFill>
                  <a:schemeClr val="bg2"/>
                </a:solidFill>
                <a:latin typeface="+mn-lt"/>
                <a:ea typeface="+mn-ea"/>
                <a:cs typeface="+mn-cs"/>
              </a:defRPr>
            </a:lvl2pPr>
            <a:lvl3pPr marL="339725" indent="-166688" algn="l" defTabSz="914400" rtl="0" eaLnBrk="1" latinLnBrk="0" hangingPunct="1">
              <a:spcBef>
                <a:spcPct val="20000"/>
              </a:spcBef>
              <a:buFont typeface="Arial" panose="020B0604020202020204" pitchFamily="34" charset="0"/>
              <a:buChar char="–"/>
              <a:defRPr sz="900" kern="1200">
                <a:solidFill>
                  <a:schemeClr val="bg2"/>
                </a:solidFill>
                <a:latin typeface="+mn-lt"/>
                <a:ea typeface="+mn-ea"/>
                <a:cs typeface="+mn-cs"/>
              </a:defRPr>
            </a:lvl3pPr>
            <a:lvl4pPr marL="514350" indent="-174625" algn="l" defTabSz="914400" rtl="0" eaLnBrk="1" latinLnBrk="0" hangingPunct="1">
              <a:spcBef>
                <a:spcPct val="20000"/>
              </a:spcBef>
              <a:buFont typeface="Arial" panose="020B0604020202020204" pitchFamily="34" charset="0"/>
              <a:buChar char="•"/>
              <a:defRPr sz="800" kern="1200">
                <a:solidFill>
                  <a:schemeClr val="bg2"/>
                </a:solidFill>
                <a:latin typeface="+mn-lt"/>
                <a:ea typeface="+mn-ea"/>
                <a:cs typeface="+mn-cs"/>
              </a:defRPr>
            </a:lvl4pPr>
            <a:lvl5pPr marL="687388" indent="-173038" algn="l" defTabSz="914400" rtl="0" eaLnBrk="1" latinLnBrk="0" hangingPunct="1">
              <a:spcBef>
                <a:spcPct val="20000"/>
              </a:spcBef>
              <a:buFont typeface="Arial" panose="020B0604020202020204" pitchFamily="34" charset="0"/>
              <a:buChar char="–"/>
              <a:defRPr sz="700" kern="1200">
                <a:solidFill>
                  <a:schemeClr val="bg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975410">
              <a:defRPr/>
            </a:pPr>
            <a:endParaRPr lang="en-GB" sz="1493" b="1" dirty="0">
              <a:solidFill>
                <a:srgbClr val="A3202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a:p>
            <a:pPr defTabSz="975410">
              <a:defRPr/>
            </a:pPr>
            <a:endParaRPr lang="en-GB" sz="1387" dirty="0">
              <a:solidFill>
                <a:srgbClr val="000000"/>
              </a:solidFill>
              <a:latin typeface="Georgia"/>
              <a:ea typeface="SimSun"/>
            </a:endParaRPr>
          </a:p>
        </p:txBody>
      </p:sp>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 name="TextBox 38">
            <a:extLst>
              <a:ext uri="{FF2B5EF4-FFF2-40B4-BE49-F238E27FC236}">
                <a16:creationId xmlns:a16="http://schemas.microsoft.com/office/drawing/2014/main" id="{DE71959B-E5E5-427E-97F9-82C05AC3D938}"/>
              </a:ext>
            </a:extLst>
          </p:cNvPr>
          <p:cNvSpPr txBox="1"/>
          <p:nvPr/>
        </p:nvSpPr>
        <p:spPr>
          <a:xfrm>
            <a:off x="1010330" y="193527"/>
            <a:ext cx="4320000" cy="562142"/>
          </a:xfrm>
          <a:prstGeom prst="rect">
            <a:avLst/>
          </a:prstGeom>
          <a:solidFill>
            <a:srgbClr val="3CBEB4"/>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長者研究結果</a:t>
            </a:r>
            <a:r>
              <a:rPr lang="en-US" altLang="zh-TW" sz="2600" b="1" kern="0" dirty="0">
                <a:solidFill>
                  <a:schemeClr val="bg1"/>
                </a:solidFill>
                <a:latin typeface="標楷體" panose="03000509000000000000" pitchFamily="65" charset="-120"/>
                <a:ea typeface="標楷體" panose="03000509000000000000" pitchFamily="65" charset="-120"/>
              </a:rPr>
              <a:t>–</a:t>
            </a:r>
            <a:r>
              <a:rPr lang="zh-TW" altLang="en-US" sz="2600" b="1" kern="0" dirty="0">
                <a:solidFill>
                  <a:schemeClr val="bg1"/>
                </a:solidFill>
                <a:latin typeface="標楷體" panose="03000509000000000000" pitchFamily="65" charset="-120"/>
                <a:ea typeface="標楷體" panose="03000509000000000000" pitchFamily="65" charset="-120"/>
              </a:rPr>
              <a:t>焦慮狀況</a:t>
            </a:r>
          </a:p>
        </p:txBody>
      </p:sp>
      <p:sp>
        <p:nvSpPr>
          <p:cNvPr id="16" name="投影片編號版面配置區 11">
            <a:extLst>
              <a:ext uri="{FF2B5EF4-FFF2-40B4-BE49-F238E27FC236}">
                <a16:creationId xmlns:a16="http://schemas.microsoft.com/office/drawing/2014/main" id="{5D8305E9-8DD6-4DF6-99E7-03B707467905}"/>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25</a:t>
            </a:fld>
            <a:endParaRPr lang="zh-CN" altLang="en-US" sz="2800" dirty="0">
              <a:latin typeface="+mn-lt"/>
            </a:endParaRPr>
          </a:p>
        </p:txBody>
      </p:sp>
      <p:graphicFrame>
        <p:nvGraphicFramePr>
          <p:cNvPr id="11" name="內容版面配置區 16">
            <a:extLst>
              <a:ext uri="{FF2B5EF4-FFF2-40B4-BE49-F238E27FC236}">
                <a16:creationId xmlns:a16="http://schemas.microsoft.com/office/drawing/2014/main" id="{F5E6D42B-5997-F276-F70A-22BFEDAD22D8}"/>
              </a:ext>
            </a:extLst>
          </p:cNvPr>
          <p:cNvGraphicFramePr>
            <a:graphicFrameLocks noGrp="1"/>
          </p:cNvGraphicFramePr>
          <p:nvPr>
            <p:ph idx="1"/>
          </p:nvPr>
        </p:nvGraphicFramePr>
        <p:xfrm>
          <a:off x="183808" y="2254026"/>
          <a:ext cx="3681016" cy="2680010"/>
        </p:xfrm>
        <a:graphic>
          <a:graphicData uri="http://schemas.openxmlformats.org/drawingml/2006/chart">
            <c:chart xmlns:c="http://schemas.openxmlformats.org/drawingml/2006/chart" xmlns:r="http://schemas.openxmlformats.org/officeDocument/2006/relationships" r:id="rId3"/>
          </a:graphicData>
        </a:graphic>
      </p:graphicFrame>
      <p:grpSp>
        <p:nvGrpSpPr>
          <p:cNvPr id="44" name="群組 43">
            <a:extLst>
              <a:ext uri="{FF2B5EF4-FFF2-40B4-BE49-F238E27FC236}">
                <a16:creationId xmlns:a16="http://schemas.microsoft.com/office/drawing/2014/main" id="{D277F8C0-E61C-30D9-1BFC-E0FED8E53E0A}"/>
              </a:ext>
            </a:extLst>
          </p:cNvPr>
          <p:cNvGrpSpPr/>
          <p:nvPr/>
        </p:nvGrpSpPr>
        <p:grpSpPr>
          <a:xfrm>
            <a:off x="12430" y="746782"/>
            <a:ext cx="1421944" cy="720000"/>
            <a:chOff x="12430" y="705640"/>
            <a:chExt cx="1421944" cy="720000"/>
          </a:xfrm>
        </p:grpSpPr>
        <p:sp>
          <p:nvSpPr>
            <p:cNvPr id="23" name="矩形: 圓角 22">
              <a:extLst>
                <a:ext uri="{FF2B5EF4-FFF2-40B4-BE49-F238E27FC236}">
                  <a16:creationId xmlns:a16="http://schemas.microsoft.com/office/drawing/2014/main" id="{F181F29B-DEF3-B511-310E-2E7FD5507910}"/>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18" name="圖片 17" descr="一張含有 人的臉孔, 美工圖案, 圖解, 卡通 的圖片&#10;&#10;自動產生的描述">
              <a:extLst>
                <a:ext uri="{FF2B5EF4-FFF2-40B4-BE49-F238E27FC236}">
                  <a16:creationId xmlns:a16="http://schemas.microsoft.com/office/drawing/2014/main" id="{4F6AE2C9-AE5E-9E8B-583B-6FAD52E08F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430" y="705640"/>
              <a:ext cx="720000" cy="720000"/>
            </a:xfrm>
            <a:prstGeom prst="rect">
              <a:avLst/>
            </a:prstGeom>
          </p:spPr>
        </p:pic>
        <p:sp>
          <p:nvSpPr>
            <p:cNvPr id="21" name="文字方塊 20">
              <a:extLst>
                <a:ext uri="{FF2B5EF4-FFF2-40B4-BE49-F238E27FC236}">
                  <a16:creationId xmlns:a16="http://schemas.microsoft.com/office/drawing/2014/main" id="{40F479D0-AB5C-050E-4329-61674632D85F}"/>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長者</a:t>
              </a:r>
              <a:endParaRPr lang="en-US" altLang="zh-HK" sz="1400" b="1" dirty="0">
                <a:solidFill>
                  <a:schemeClr val="bg1"/>
                </a:solidFill>
                <a:effectLst>
                  <a:outerShdw blurRad="38100" dist="38100" dir="2700000" algn="tl">
                    <a:srgbClr val="000000">
                      <a:alpha val="43137"/>
                    </a:srgbClr>
                  </a:outerShdw>
                </a:effectLst>
                <a:latin typeface="Times New Roman" panose="02020603050405020304" pitchFamily="18" charset="0"/>
                <a:ea typeface="標楷體" panose="03000509000000000000" pitchFamily="65" charset="-120"/>
                <a:cs typeface="Times New Roman" panose="02020603050405020304" pitchFamily="18" charset="0"/>
              </a:endParaRPr>
            </a:p>
          </p:txBody>
        </p:sp>
      </p:grpSp>
      <p:sp>
        <p:nvSpPr>
          <p:cNvPr id="13" name="文字方塊 12">
            <a:extLst>
              <a:ext uri="{FF2B5EF4-FFF2-40B4-BE49-F238E27FC236}">
                <a16:creationId xmlns:a16="http://schemas.microsoft.com/office/drawing/2014/main" id="{674C31AA-ED92-A63B-9D0B-1122B56BE755}"/>
              </a:ext>
            </a:extLst>
          </p:cNvPr>
          <p:cNvSpPr txBox="1"/>
          <p:nvPr/>
        </p:nvSpPr>
        <p:spPr>
          <a:xfrm>
            <a:off x="158031" y="4803231"/>
            <a:ext cx="961863" cy="261610"/>
          </a:xfrm>
          <a:prstGeom prst="rect">
            <a:avLst/>
          </a:prstGeom>
          <a:noFill/>
        </p:spPr>
        <p:txBody>
          <a:bodyPr wrap="square">
            <a:spAutoFit/>
          </a:bodyPr>
          <a:lstStyle/>
          <a:p>
            <a:r>
              <a:rPr lang="zh-TW" altLang="zh-HK" sz="1100" kern="100" dirty="0">
                <a:solidFill>
                  <a:schemeClr val="bg2">
                    <a:lumMod val="25000"/>
                  </a:schemeClr>
                </a:solidFill>
                <a:latin typeface="標楷體" panose="03000509000000000000" pitchFamily="65" charset="-120"/>
                <a:ea typeface="標楷體" panose="03000509000000000000" pitchFamily="65" charset="-120"/>
              </a:rPr>
              <a:t>基數：</a:t>
            </a:r>
            <a:r>
              <a:rPr lang="en-GB" altLang="zh-HK" sz="1100" kern="100" dirty="0">
                <a:solidFill>
                  <a:schemeClr val="bg2">
                    <a:lumMod val="25000"/>
                  </a:schemeClr>
                </a:solidFill>
                <a:latin typeface="標楷體" panose="03000509000000000000" pitchFamily="65" charset="-120"/>
                <a:ea typeface="標楷體" panose="03000509000000000000" pitchFamily="65" charset="-120"/>
              </a:rPr>
              <a:t>1151</a:t>
            </a:r>
            <a:endParaRPr lang="zh-HK" altLang="en-US" sz="1200" dirty="0">
              <a:solidFill>
                <a:schemeClr val="bg2">
                  <a:lumMod val="25000"/>
                </a:schemeClr>
              </a:solidFill>
              <a:latin typeface="標楷體" panose="03000509000000000000" pitchFamily="65" charset="-120"/>
              <a:ea typeface="標楷體" panose="03000509000000000000" pitchFamily="65" charset="-120"/>
            </a:endParaRPr>
          </a:p>
        </p:txBody>
      </p:sp>
      <p:sp>
        <p:nvSpPr>
          <p:cNvPr id="2" name="內容版面配置區 2">
            <a:extLst>
              <a:ext uri="{FF2B5EF4-FFF2-40B4-BE49-F238E27FC236}">
                <a16:creationId xmlns:a16="http://schemas.microsoft.com/office/drawing/2014/main" id="{AA48225B-87AE-6D44-1F3F-0CA30AAEC27E}"/>
              </a:ext>
            </a:extLst>
          </p:cNvPr>
          <p:cNvSpPr txBox="1">
            <a:spLocks/>
          </p:cNvSpPr>
          <p:nvPr/>
        </p:nvSpPr>
        <p:spPr>
          <a:xfrm>
            <a:off x="422621" y="1371294"/>
            <a:ext cx="8323813" cy="882732"/>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50"/>
              </a:spcBef>
              <a:spcAft>
                <a:spcPts val="50"/>
              </a:spcAft>
              <a:tabLst>
                <a:tab pos="304800"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使用</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HADS-A</a:t>
            </a:r>
            <a:r>
              <a:rPr lang="en-GB" altLang="zh-TW" sz="1600" dirty="0" err="1">
                <a:latin typeface="Times New Roman" panose="02020603050405020304" pitchFamily="18" charset="0"/>
                <a:ea typeface="標楷體" panose="03000509000000000000" pitchFamily="65" charset="-120"/>
                <a:cs typeface="Times New Roman" panose="02020603050405020304" pitchFamily="18" charset="0"/>
              </a:rPr>
              <a:t>nxiety</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醫院焦慮及抑鬱量表度長者的焦慮狀況，在跟進評估</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(T2 &amp;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T3</a:t>
            </a:r>
            <a:r>
              <a:rPr lang="en-GB" altLang="zh-TW" sz="16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時，參與積極</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行為</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介入的長者，比參與</a:t>
            </a:r>
            <a:r>
              <a:rPr lang="zh-TW" altLang="zh-HK" sz="1600" dirty="0">
                <a:latin typeface="Times New Roman" panose="02020603050405020304" pitchFamily="18" charset="0"/>
                <a:ea typeface="標楷體" panose="03000509000000000000" pitchFamily="65" charset="-120"/>
                <a:cs typeface="Times New Roman" panose="02020603050405020304" pitchFamily="18" charset="0"/>
              </a:rPr>
              <a:t>電話「友同行」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的長者顯示出較低的焦慮水平</a:t>
            </a:r>
          </a:p>
          <a:p>
            <a:pPr algn="just">
              <a:lnSpc>
                <a:spcPct val="100000"/>
              </a:lnSpc>
              <a:spcBef>
                <a:spcPts val="50"/>
              </a:spcBef>
              <a:spcAft>
                <a:spcPts val="50"/>
              </a:spcAft>
              <a:tabLst>
                <a:tab pos="304800" algn="l"/>
              </a:tabLst>
            </a:pPr>
            <a:endParaRPr lang="en-US" altLang="zh-TW" sz="1500" dirty="0">
              <a:latin typeface="Times New Roman" panose="02020603050405020304" pitchFamily="18" charset="0"/>
              <a:ea typeface="標楷體" panose="03000509000000000000" pitchFamily="65" charset="-120"/>
              <a:cs typeface="Times New Roman" panose="02020603050405020304" pitchFamily="18" charset="0"/>
            </a:endParaRPr>
          </a:p>
        </p:txBody>
      </p:sp>
      <p:graphicFrame>
        <p:nvGraphicFramePr>
          <p:cNvPr id="25" name="表格 24">
            <a:extLst>
              <a:ext uri="{FF2B5EF4-FFF2-40B4-BE49-F238E27FC236}">
                <a16:creationId xmlns:a16="http://schemas.microsoft.com/office/drawing/2014/main" id="{73AB473E-60F2-BB88-2E8A-C7836CDA65A9}"/>
              </a:ext>
            </a:extLst>
          </p:cNvPr>
          <p:cNvGraphicFramePr>
            <a:graphicFrameLocks noGrp="1"/>
          </p:cNvGraphicFramePr>
          <p:nvPr>
            <p:extLst>
              <p:ext uri="{D42A27DB-BD31-4B8C-83A1-F6EECF244321}">
                <p14:modId xmlns:p14="http://schemas.microsoft.com/office/powerpoint/2010/main" val="2183950861"/>
              </p:ext>
            </p:extLst>
          </p:nvPr>
        </p:nvGraphicFramePr>
        <p:xfrm>
          <a:off x="4299522" y="2647998"/>
          <a:ext cx="4599596" cy="2107655"/>
        </p:xfrm>
        <a:graphic>
          <a:graphicData uri="http://schemas.openxmlformats.org/drawingml/2006/table">
            <a:tbl>
              <a:tblPr firstRow="1" firstCol="1" bandRow="1">
                <a:tableStyleId>{5C22544A-7EE6-4342-B048-85BDC9FD1C3A}</a:tableStyleId>
              </a:tblPr>
              <a:tblGrid>
                <a:gridCol w="364755">
                  <a:extLst>
                    <a:ext uri="{9D8B030D-6E8A-4147-A177-3AD203B41FA5}">
                      <a16:colId xmlns:a16="http://schemas.microsoft.com/office/drawing/2014/main" val="3792431408"/>
                    </a:ext>
                  </a:extLst>
                </a:gridCol>
                <a:gridCol w="1143275">
                  <a:extLst>
                    <a:ext uri="{9D8B030D-6E8A-4147-A177-3AD203B41FA5}">
                      <a16:colId xmlns:a16="http://schemas.microsoft.com/office/drawing/2014/main" val="3747061422"/>
                    </a:ext>
                  </a:extLst>
                </a:gridCol>
                <a:gridCol w="631074">
                  <a:extLst>
                    <a:ext uri="{9D8B030D-6E8A-4147-A177-3AD203B41FA5}">
                      <a16:colId xmlns:a16="http://schemas.microsoft.com/office/drawing/2014/main" val="1791537335"/>
                    </a:ext>
                  </a:extLst>
                </a:gridCol>
                <a:gridCol w="1023967">
                  <a:extLst>
                    <a:ext uri="{9D8B030D-6E8A-4147-A177-3AD203B41FA5}">
                      <a16:colId xmlns:a16="http://schemas.microsoft.com/office/drawing/2014/main" val="1765214564"/>
                    </a:ext>
                  </a:extLst>
                </a:gridCol>
                <a:gridCol w="631074">
                  <a:extLst>
                    <a:ext uri="{9D8B030D-6E8A-4147-A177-3AD203B41FA5}">
                      <a16:colId xmlns:a16="http://schemas.microsoft.com/office/drawing/2014/main" val="2451398476"/>
                    </a:ext>
                  </a:extLst>
                </a:gridCol>
                <a:gridCol w="805451">
                  <a:extLst>
                    <a:ext uri="{9D8B030D-6E8A-4147-A177-3AD203B41FA5}">
                      <a16:colId xmlns:a16="http://schemas.microsoft.com/office/drawing/2014/main" val="1702745868"/>
                    </a:ext>
                  </a:extLst>
                </a:gridCol>
              </a:tblGrid>
              <a:tr h="457306">
                <a:tc rowSpan="2">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a:t>
                      </a:r>
                    </a:p>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gridSpan="2">
                  <a:txBody>
                    <a:bodyPr/>
                    <a:lstStyle/>
                    <a:p>
                      <a:pPr lvl="0" algn="ctr">
                        <a:spcAft>
                          <a:spcPts val="0"/>
                        </a:spcAft>
                      </a:pPr>
                      <a:r>
                        <a:rPr lang="zh-CN"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靜觀</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lvl="0" algn="ctr">
                        <a:spcAft>
                          <a:spcPts val="0"/>
                        </a:spcAft>
                      </a:pPr>
                      <a:r>
                        <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(vs. </a:t>
                      </a:r>
                      <a:r>
                        <a:rPr lang="zh-TW"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電話「友同行」</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96D3E5"/>
                    </a:solidFill>
                  </a:tcPr>
                </a:tc>
                <a:tc hMerge="1">
                  <a:txBody>
                    <a:bodyPr/>
                    <a:lstStyle/>
                    <a:p>
                      <a:endParaRPr lang="zh-HK" altLang="en-US"/>
                    </a:p>
                  </a:txBody>
                  <a:tcPr/>
                </a:tc>
                <a:tc gridSpan="2">
                  <a:txBody>
                    <a:bodyPr/>
                    <a:lstStyle/>
                    <a:p>
                      <a:pPr marL="0" lvl="0" algn="ctr" rtl="0" eaLnBrk="1" latinLnBrk="0" hangingPunct="1">
                        <a:spcAft>
                          <a:spcPts val="0"/>
                        </a:spcAft>
                      </a:pP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積極</a:t>
                      </a:r>
                      <a:r>
                        <a:rPr lang="zh-CN"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行為</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介入</a:t>
                      </a:r>
                      <a:endPar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p>
                      <a:pPr marL="0" lvl="0" algn="ctr" rtl="0" eaLnBrk="1" latinLnBrk="0" hangingPunct="1">
                        <a:spcAft>
                          <a:spcPts val="0"/>
                        </a:spcAft>
                      </a:pPr>
                      <a:r>
                        <a:rPr lang="en-GB"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(vs. </a:t>
                      </a:r>
                      <a:r>
                        <a:rPr lang="zh-TW" altLang="zh-HK"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電話「友同行」</a:t>
                      </a:r>
                      <a:r>
                        <a:rPr lang="en-US" altLang="zh-TW"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96D3E5"/>
                    </a:solidFill>
                  </a:tcPr>
                </a:tc>
                <a:tc hMerge="1">
                  <a:txBody>
                    <a:bodyPr/>
                    <a:lstStyle/>
                    <a:p>
                      <a:endParaRPr lang="zh-HK" altLang="en-US"/>
                    </a:p>
                  </a:txBody>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zh-TW" altLang="en-US"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rPr>
                        <a:t>組別間的總體差異</a:t>
                      </a:r>
                      <a:r>
                        <a:rPr lang="en-US" altLang="zh-TW"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rPr>
                        <a:t>, p</a:t>
                      </a:r>
                      <a:r>
                        <a:rPr lang="zh-TW" altLang="en-US"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rPr>
                        <a:t>值</a:t>
                      </a:r>
                      <a:endParaRPr lang="en-US" altLang="zh-HK" sz="1100" b="1" kern="1200" dirty="0">
                        <a:solidFill>
                          <a:prstClr val="black"/>
                        </a:solidFill>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extLst>
                  <a:ext uri="{0D108BD9-81ED-4DB2-BD59-A6C34878D82A}">
                    <a16:rowId xmlns:a16="http://schemas.microsoft.com/office/drawing/2014/main" val="1678276970"/>
                  </a:ext>
                </a:extLst>
              </a:tr>
              <a:tr h="488686">
                <a:tc vMerge="1">
                  <a:txBody>
                    <a:bodyPr/>
                    <a:lstStyle/>
                    <a:p>
                      <a:endParaRPr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均值差</a:t>
                      </a:r>
                      <a:r>
                        <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p>
                    <a:p>
                      <a:pPr algn="ctr"/>
                      <a:r>
                        <a:rPr lang="en-US" sz="1100" kern="0" dirty="0">
                          <a:solidFill>
                            <a:sysClr val="windowText" lastClr="000000"/>
                          </a:solidFill>
                          <a:effectLst/>
                          <a:latin typeface="Times New Roman" panose="02020603050405020304" pitchFamily="18" charset="0"/>
                          <a:cs typeface="Times New Roman" panose="02020603050405020304" pitchFamily="18" charset="0"/>
                        </a:rPr>
                        <a:t>(95% CI)</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均值差</a:t>
                      </a:r>
                      <a:r>
                        <a:rPr 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p>
                    <a:p>
                      <a:pPr algn="ctr"/>
                      <a:r>
                        <a:rPr lang="en-US" sz="1100" kern="0" dirty="0">
                          <a:solidFill>
                            <a:sysClr val="windowText" lastClr="000000"/>
                          </a:solidFill>
                          <a:effectLst/>
                          <a:latin typeface="Times New Roman" panose="02020603050405020304" pitchFamily="18" charset="0"/>
                          <a:cs typeface="Times New Roman" panose="02020603050405020304" pitchFamily="18" charset="0"/>
                        </a:rPr>
                        <a:t>(95% CI)</a:t>
                      </a:r>
                      <a:endParaRPr lang="zh-TW" altLang="en-US"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a:txBody>
                    <a:bodyPr/>
                    <a:lstStyle/>
                    <a:p>
                      <a:pPr algn="ctr"/>
                      <a:r>
                        <a:rPr lang="en-GB"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p</a:t>
                      </a:r>
                      <a:r>
                        <a:rPr lang="zh-TW" altLang="en-US" sz="1100" b="1" kern="12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值</a:t>
                      </a: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96D3E5"/>
                    </a:solidFill>
                  </a:tcPr>
                </a:tc>
                <a:tc vMerge="1">
                  <a:txBody>
                    <a:bodyPr/>
                    <a:lstStyle/>
                    <a:p>
                      <a:endParaRPr lang="zh-HK" altLang="en-US"/>
                    </a:p>
                  </a:txBody>
                  <a:tcPr/>
                </a:tc>
                <a:extLst>
                  <a:ext uri="{0D108BD9-81ED-4DB2-BD59-A6C34878D82A}">
                    <a16:rowId xmlns:a16="http://schemas.microsoft.com/office/drawing/2014/main" val="606790153"/>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T2</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0.00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(-0.47 to 0.48)</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a:solidFill>
                            <a:sysClr val="windowText" lastClr="000000"/>
                          </a:solidFill>
                          <a:effectLst/>
                          <a:latin typeface="Times New Roman" panose="02020603050405020304" pitchFamily="18" charset="0"/>
                          <a:ea typeface="+mn-ea"/>
                          <a:cs typeface="Times New Roman" panose="02020603050405020304" pitchFamily="18" charset="0"/>
                        </a:rPr>
                        <a:t>1.000</a:t>
                      </a:r>
                      <a:endParaRPr lang="en-GB" sz="1100" kern="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-0.56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(-1.07 to -0.06)</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a:solidFill>
                            <a:sysClr val="windowText" lastClr="000000"/>
                          </a:solidFill>
                          <a:effectLst/>
                          <a:latin typeface="Times New Roman" panose="02020603050405020304" pitchFamily="18" charset="0"/>
                          <a:ea typeface="+mn-ea"/>
                          <a:cs typeface="Times New Roman" panose="02020603050405020304" pitchFamily="18" charset="0"/>
                        </a:rPr>
                        <a:t>0.023</a:t>
                      </a:r>
                      <a:endParaRPr lang="en-GB" sz="1100" kern="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0.027</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98080543"/>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T3</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0.01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(-0.40 to 0.42)</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a:solidFill>
                            <a:sysClr val="windowText" lastClr="000000"/>
                          </a:solidFill>
                          <a:effectLst/>
                          <a:latin typeface="Times New Roman" panose="02020603050405020304" pitchFamily="18" charset="0"/>
                          <a:ea typeface="+mn-ea"/>
                          <a:cs typeface="Times New Roman" panose="02020603050405020304" pitchFamily="18" charset="0"/>
                        </a:rPr>
                        <a:t>1.000</a:t>
                      </a:r>
                      <a:endParaRPr lang="en-GB" sz="1100" kern="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-0.53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(-0.98 to -0.09)</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0.011</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a:solidFill>
                            <a:sysClr val="windowText" lastClr="000000"/>
                          </a:solidFill>
                          <a:effectLst/>
                          <a:latin typeface="Times New Roman" panose="02020603050405020304" pitchFamily="18" charset="0"/>
                          <a:ea typeface="+mn-ea"/>
                          <a:cs typeface="Times New Roman" panose="02020603050405020304" pitchFamily="18" charset="0"/>
                        </a:rPr>
                        <a:t>0.289</a:t>
                      </a:r>
                      <a:endParaRPr lang="en-GB" sz="1100" kern="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3767086"/>
                  </a:ext>
                </a:extLst>
              </a:tr>
              <a:tr h="387221">
                <a:tc>
                  <a:txBody>
                    <a:bodyPr/>
                    <a:lstStyle/>
                    <a:p>
                      <a:pPr algn="ctr">
                        <a:lnSpc>
                          <a:spcPct val="150000"/>
                        </a:lnSpc>
                      </a:pPr>
                      <a:r>
                        <a:rPr lang="en-US" sz="1100" kern="0" dirty="0">
                          <a:solidFill>
                            <a:sysClr val="windowText" lastClr="000000"/>
                          </a:solidFill>
                          <a:effectLst/>
                          <a:latin typeface="Times New Roman" panose="02020603050405020304" pitchFamily="18" charset="0"/>
                          <a:cs typeface="Times New Roman" panose="02020603050405020304" pitchFamily="18" charset="0"/>
                        </a:rPr>
                        <a:t> T4</a:t>
                      </a:r>
                      <a:endParaRPr lang="zh-TW" sz="1100" kern="100" dirty="0">
                        <a:solidFill>
                          <a:sysClr val="windowText" lastClr="00000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0.32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(-0.03 to 0.68)</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0.084</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-0.30 </a:t>
                      </a:r>
                    </a:p>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(-0.68 to 0.09) </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0.190</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tc>
                  <a:txBody>
                    <a:bodyPr/>
                    <a:lstStyle/>
                    <a:p>
                      <a:pPr marL="0" algn="ctr" defTabSz="685800" rtl="0" eaLnBrk="1" latinLnBrk="0" hangingPunct="1">
                        <a:lnSpc>
                          <a:spcPct val="100000"/>
                        </a:lnSpc>
                      </a:pPr>
                      <a:r>
                        <a:rPr lang="en-US" sz="1100" kern="0" dirty="0">
                          <a:solidFill>
                            <a:sysClr val="windowText" lastClr="000000"/>
                          </a:solidFill>
                          <a:effectLst/>
                          <a:latin typeface="Times New Roman" panose="02020603050405020304" pitchFamily="18" charset="0"/>
                          <a:ea typeface="+mn-ea"/>
                          <a:cs typeface="Times New Roman" panose="02020603050405020304" pitchFamily="18" charset="0"/>
                        </a:rPr>
                        <a:t>&lt;0.001</a:t>
                      </a:r>
                      <a:endParaRPr lang="en-GB" sz="1100" kern="0" dirty="0">
                        <a:solidFill>
                          <a:sysClr val="windowText" lastClr="000000"/>
                        </a:solidFill>
                        <a:effectLst/>
                        <a:latin typeface="Times New Roman" panose="02020603050405020304" pitchFamily="18" charset="0"/>
                        <a:ea typeface="+mn-ea"/>
                        <a:cs typeface="Times New Roman" panose="02020603050405020304" pitchFamily="18" charset="0"/>
                      </a:endParaRPr>
                    </a:p>
                  </a:txBody>
                  <a:tcPr marL="68580" marR="68580"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86241468"/>
                  </a:ext>
                </a:extLst>
              </a:tr>
            </a:tbl>
          </a:graphicData>
        </a:graphic>
      </p:graphicFrame>
      <p:grpSp>
        <p:nvGrpSpPr>
          <p:cNvPr id="31" name="群組 30">
            <a:extLst>
              <a:ext uri="{FF2B5EF4-FFF2-40B4-BE49-F238E27FC236}">
                <a16:creationId xmlns:a16="http://schemas.microsoft.com/office/drawing/2014/main" id="{57A355B2-0153-A284-EB77-F241CD39D872}"/>
              </a:ext>
            </a:extLst>
          </p:cNvPr>
          <p:cNvGrpSpPr/>
          <p:nvPr/>
        </p:nvGrpSpPr>
        <p:grpSpPr>
          <a:xfrm>
            <a:off x="5945751" y="254358"/>
            <a:ext cx="3014441" cy="839383"/>
            <a:chOff x="6081776" y="192629"/>
            <a:chExt cx="3014441" cy="839383"/>
          </a:xfrm>
          <a:solidFill>
            <a:schemeClr val="bg1"/>
          </a:solidFill>
        </p:grpSpPr>
        <p:sp>
          <p:nvSpPr>
            <p:cNvPr id="30" name="Rounded Rectangle 4">
              <a:extLst>
                <a:ext uri="{FF2B5EF4-FFF2-40B4-BE49-F238E27FC236}">
                  <a16:creationId xmlns:a16="http://schemas.microsoft.com/office/drawing/2014/main" id="{EED7C75A-EEBB-AD5E-A654-B005EC8B4F30}"/>
                </a:ext>
              </a:extLst>
            </p:cNvPr>
            <p:cNvSpPr/>
            <p:nvPr/>
          </p:nvSpPr>
          <p:spPr>
            <a:xfrm>
              <a:off x="6081776" y="192629"/>
              <a:ext cx="3014441" cy="839383"/>
            </a:xfrm>
            <a:prstGeom prst="roundRect">
              <a:avLst>
                <a:gd name="adj" fmla="val 8625"/>
              </a:avLst>
            </a:prstGeom>
            <a:grpFill/>
            <a:ln w="19050">
              <a:solidFill>
                <a:srgbClr val="6491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8" name="文字方塊 27">
              <a:extLst>
                <a:ext uri="{FF2B5EF4-FFF2-40B4-BE49-F238E27FC236}">
                  <a16:creationId xmlns:a16="http://schemas.microsoft.com/office/drawing/2014/main" id="{412D432F-12D5-2F52-9EDC-8E7A98F01908}"/>
                </a:ext>
              </a:extLst>
            </p:cNvPr>
            <p:cNvSpPr txBox="1"/>
            <p:nvPr/>
          </p:nvSpPr>
          <p:spPr>
            <a:xfrm>
              <a:off x="6179873" y="229344"/>
              <a:ext cx="2818245" cy="780983"/>
            </a:xfrm>
            <a:prstGeom prst="rect">
              <a:avLst/>
            </a:prstGeom>
            <a:grpFill/>
          </p:spPr>
          <p:txBody>
            <a:bodyPr wrap="square">
              <a:spAutoFit/>
            </a:bodyPr>
            <a:lstStyle/>
            <a:p>
              <a:pPr algn="ctr" latinLnBrk="1"/>
              <a:r>
                <a:rPr lang="zh-TW" altLang="en-US" sz="1400" b="1" kern="12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醫院焦慮及抑鬱量表</a:t>
              </a:r>
              <a:endParaRPr lang="en-US" altLang="zh-TW" sz="1400" b="1" kern="12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latinLnBrk="1"/>
              <a:r>
                <a:rPr lang="en-US" altLang="zh-TW"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(HADS-A</a:t>
              </a:r>
              <a:r>
                <a:rPr lang="en-GB" altLang="zh-TW" sz="1400" b="1" dirty="0" err="1">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nxiety</a:t>
              </a:r>
              <a:r>
                <a:rPr lang="en-US" altLang="zh-TW"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400" b="1"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p>
              <a:pPr algn="ctr">
                <a:lnSpc>
                  <a:spcPct val="125000"/>
                </a:lnSpc>
                <a:spcBef>
                  <a:spcPts val="50"/>
                </a:spcBef>
                <a:spcAft>
                  <a:spcPts val="50"/>
                </a:spcAft>
                <a:tabLst>
                  <a:tab pos="304800" algn="l"/>
                </a:tabLst>
              </a:pPr>
              <a:r>
                <a:rPr lang="zh-TW" altLang="en-US" sz="14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越高分表示</a:t>
              </a:r>
              <a:r>
                <a:rPr lang="zh-TW" altLang="en-US" sz="1400" b="1" dirty="0">
                  <a:solidFill>
                    <a:schemeClr val="accent6">
                      <a:lumMod val="75000"/>
                    </a:schemeClr>
                  </a:solidFill>
                  <a:latin typeface="標楷體" panose="03000509000000000000" pitchFamily="65" charset="-120"/>
                  <a:ea typeface="標楷體" panose="03000509000000000000" pitchFamily="65" charset="-120"/>
                  <a:cs typeface="Arial" pitchFamily="34" charset="0"/>
                </a:rPr>
                <a:t>焦慮情況越嚴重</a:t>
              </a:r>
              <a:endParaRPr lang="zh-HK" altLang="en-US" sz="1400" b="1" dirty="0">
                <a:solidFill>
                  <a:schemeClr val="accent6">
                    <a:lumMod val="75000"/>
                  </a:schemeClr>
                </a:solidFill>
                <a:latin typeface="標楷體" panose="03000509000000000000" pitchFamily="65" charset="-120"/>
                <a:ea typeface="標楷體" panose="03000509000000000000" pitchFamily="65" charset="-120"/>
                <a:cs typeface="Arial" pitchFamily="34" charset="0"/>
              </a:endParaRPr>
            </a:p>
          </p:txBody>
        </p:sp>
      </p:grpSp>
    </p:spTree>
    <p:extLst>
      <p:ext uri="{BB962C8B-B14F-4D97-AF65-F5344CB8AC3E}">
        <p14:creationId xmlns:p14="http://schemas.microsoft.com/office/powerpoint/2010/main" val="273335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rgbClr val="3C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 name="TextBox 38">
            <a:extLst>
              <a:ext uri="{FF2B5EF4-FFF2-40B4-BE49-F238E27FC236}">
                <a16:creationId xmlns:a16="http://schemas.microsoft.com/office/drawing/2014/main" id="{B2B89C63-1665-4192-B60F-0454049818B7}"/>
              </a:ext>
            </a:extLst>
          </p:cNvPr>
          <p:cNvSpPr txBox="1"/>
          <p:nvPr/>
        </p:nvSpPr>
        <p:spPr>
          <a:xfrm>
            <a:off x="1010332" y="193527"/>
            <a:ext cx="4320000" cy="562142"/>
          </a:xfrm>
          <a:prstGeom prst="rect">
            <a:avLst/>
          </a:prstGeom>
          <a:solidFill>
            <a:srgbClr val="3CBEB4"/>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長者研究結果</a:t>
            </a:r>
          </a:p>
        </p:txBody>
      </p:sp>
      <p:sp>
        <p:nvSpPr>
          <p:cNvPr id="10" name="內容版面配置區 2">
            <a:extLst>
              <a:ext uri="{FF2B5EF4-FFF2-40B4-BE49-F238E27FC236}">
                <a16:creationId xmlns:a16="http://schemas.microsoft.com/office/drawing/2014/main" id="{F3079750-70E7-49BB-B489-D2D8889E8F5B}"/>
              </a:ext>
            </a:extLst>
          </p:cNvPr>
          <p:cNvSpPr>
            <a:spLocks noGrp="1"/>
          </p:cNvSpPr>
          <p:nvPr>
            <p:ph idx="1"/>
          </p:nvPr>
        </p:nvSpPr>
        <p:spPr>
          <a:xfrm>
            <a:off x="360000" y="900000"/>
            <a:ext cx="8541082" cy="4060883"/>
          </a:xfrm>
        </p:spPr>
        <p:txBody>
          <a:bodyPr>
            <a:normAutofit/>
          </a:bodyPr>
          <a:lstStyle/>
          <a:p>
            <a:pPr algn="just">
              <a:lnSpc>
                <a:spcPct val="125000"/>
              </a:lnSpc>
              <a:spcAft>
                <a:spcPts val="600"/>
              </a:spcAft>
            </a:pPr>
            <a:endParaRPr lang="en-US" altLang="zh-HK" sz="2000" b="1" dirty="0">
              <a:solidFill>
                <a:srgbClr val="002060"/>
              </a:solidFill>
              <a:latin typeface="標楷體" panose="03000509000000000000" pitchFamily="65" charset="-120"/>
              <a:ea typeface="標楷體" panose="03000509000000000000" pitchFamily="65" charset="-120"/>
            </a:endParaRPr>
          </a:p>
          <a:p>
            <a:pPr algn="just">
              <a:lnSpc>
                <a:spcPct val="125000"/>
              </a:lnSpc>
              <a:spcAft>
                <a:spcPts val="600"/>
              </a:spcAft>
            </a:pPr>
            <a:endParaRPr lang="en-US" altLang="zh-TW" sz="2000" dirty="0">
              <a:latin typeface="Times" panose="02020603050405020304" pitchFamily="18" charset="0"/>
              <a:ea typeface="標楷體" panose="03000509000000000000" pitchFamily="65" charset="-120"/>
              <a:cs typeface="Times" panose="02020603050405020304" pitchFamily="18" charset="0"/>
            </a:endParaRPr>
          </a:p>
          <a:p>
            <a:pPr algn="just">
              <a:lnSpc>
                <a:spcPct val="125000"/>
              </a:lnSpc>
              <a:spcAft>
                <a:spcPts val="600"/>
              </a:spcAft>
            </a:pPr>
            <a:endParaRPr lang="en-US" altLang="zh-TW" sz="2000" dirty="0">
              <a:latin typeface="Times" panose="02020603050405020304" pitchFamily="18" charset="0"/>
              <a:ea typeface="標楷體" panose="03000509000000000000" pitchFamily="65" charset="-120"/>
              <a:cs typeface="Times" panose="02020603050405020304" pitchFamily="18" charset="0"/>
            </a:endParaRPr>
          </a:p>
        </p:txBody>
      </p:sp>
      <p:sp>
        <p:nvSpPr>
          <p:cNvPr id="14" name="投影片編號版面配置區 11">
            <a:extLst>
              <a:ext uri="{FF2B5EF4-FFF2-40B4-BE49-F238E27FC236}">
                <a16:creationId xmlns:a16="http://schemas.microsoft.com/office/drawing/2014/main" id="{6DAD7704-EB40-474F-9B45-6B1768BD1A2E}"/>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26</a:t>
            </a:fld>
            <a:endParaRPr lang="zh-CN" altLang="en-US" sz="2800" dirty="0">
              <a:latin typeface="+mn-lt"/>
            </a:endParaRPr>
          </a:p>
        </p:txBody>
      </p:sp>
      <p:grpSp>
        <p:nvGrpSpPr>
          <p:cNvPr id="13" name="群組 12">
            <a:extLst>
              <a:ext uri="{FF2B5EF4-FFF2-40B4-BE49-F238E27FC236}">
                <a16:creationId xmlns:a16="http://schemas.microsoft.com/office/drawing/2014/main" id="{B6B5F8E9-9213-9893-F412-1601065F22FF}"/>
              </a:ext>
            </a:extLst>
          </p:cNvPr>
          <p:cNvGrpSpPr/>
          <p:nvPr/>
        </p:nvGrpSpPr>
        <p:grpSpPr>
          <a:xfrm>
            <a:off x="4779370" y="1361449"/>
            <a:ext cx="3960000" cy="3229601"/>
            <a:chOff x="1493982" y="985199"/>
            <a:chExt cx="6278418" cy="3969953"/>
          </a:xfrm>
        </p:grpSpPr>
        <p:sp>
          <p:nvSpPr>
            <p:cNvPr id="16" name="Rounded Rectangle 6">
              <a:extLst>
                <a:ext uri="{FF2B5EF4-FFF2-40B4-BE49-F238E27FC236}">
                  <a16:creationId xmlns:a16="http://schemas.microsoft.com/office/drawing/2014/main" id="{BF2D66CE-2931-9FEF-6500-F714FF8B5DB2}"/>
                </a:ext>
              </a:extLst>
            </p:cNvPr>
            <p:cNvSpPr/>
            <p:nvPr/>
          </p:nvSpPr>
          <p:spPr>
            <a:xfrm>
              <a:off x="1493982" y="985199"/>
              <a:ext cx="6278418" cy="3969953"/>
            </a:xfrm>
            <a:prstGeom prst="roundRect">
              <a:avLst>
                <a:gd name="adj" fmla="val 5297"/>
              </a:avLst>
            </a:prstGeom>
            <a:noFill/>
            <a:ln w="19050">
              <a:solidFill>
                <a:srgbClr val="00808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ounded Rectangle 6">
              <a:extLst>
                <a:ext uri="{FF2B5EF4-FFF2-40B4-BE49-F238E27FC236}">
                  <a16:creationId xmlns:a16="http://schemas.microsoft.com/office/drawing/2014/main" id="{63F4BFBD-B6F3-7D90-BAB2-3B1EE75194E2}"/>
                </a:ext>
              </a:extLst>
            </p:cNvPr>
            <p:cNvSpPr/>
            <p:nvPr/>
          </p:nvSpPr>
          <p:spPr>
            <a:xfrm>
              <a:off x="1493982" y="985199"/>
              <a:ext cx="6278418" cy="1368522"/>
            </a:xfrm>
            <a:prstGeom prst="roundRect">
              <a:avLst>
                <a:gd name="adj" fmla="val 15764"/>
              </a:avLst>
            </a:prstGeom>
            <a:solidFill>
              <a:srgbClr val="E5F7F8"/>
            </a:solidFill>
            <a:ln w="38100">
              <a:solidFill>
                <a:srgbClr val="26B9C7"/>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zh-TW" altLang="en-US" sz="2800" b="1" u="none" dirty="0">
                  <a:solidFill>
                    <a:srgbClr val="01ACBE"/>
                  </a:solidFill>
                  <a:latin typeface="DFKai-SB" panose="03000509000000000000" pitchFamily="65" charset="-120"/>
                  <a:ea typeface="DFKai-SB" panose="03000509000000000000" pitchFamily="65" charset="-120"/>
                  <a:cs typeface="Times New Roman" panose="02020603050405020304" pitchFamily="18" charset="0"/>
                </a:rPr>
                <a:t>積極</a:t>
              </a:r>
              <a:r>
                <a:rPr lang="zh-CN" altLang="zh-HK" sz="2800" b="1" u="none" dirty="0">
                  <a:solidFill>
                    <a:srgbClr val="01ACBE"/>
                  </a:solidFill>
                  <a:latin typeface="DFKai-SB" panose="03000509000000000000" pitchFamily="65" charset="-120"/>
                  <a:ea typeface="DFKai-SB" panose="03000509000000000000" pitchFamily="65" charset="-120"/>
                  <a:cs typeface="Times New Roman" panose="02020603050405020304" pitchFamily="18" charset="0"/>
                </a:rPr>
                <a:t>行為</a:t>
              </a:r>
              <a:r>
                <a:rPr lang="zh-TW" altLang="en-US" sz="2800" b="1" u="none" dirty="0">
                  <a:solidFill>
                    <a:srgbClr val="01ACBE"/>
                  </a:solidFill>
                  <a:latin typeface="DFKai-SB" panose="03000509000000000000" pitchFamily="65" charset="-120"/>
                  <a:ea typeface="DFKai-SB" panose="03000509000000000000" pitchFamily="65" charset="-120"/>
                  <a:cs typeface="Times New Roman" panose="02020603050405020304" pitchFamily="18" charset="0"/>
                </a:rPr>
                <a:t>介入</a:t>
              </a:r>
              <a:r>
                <a:rPr lang="zh-TW" altLang="en-US" sz="2400" b="1" dirty="0">
                  <a:solidFill>
                    <a:prstClr val="black"/>
                  </a:solidFill>
                  <a:latin typeface="DFKai-SB" panose="03000509000000000000" pitchFamily="65" charset="-120"/>
                  <a:ea typeface="DFKai-SB" panose="03000509000000000000" pitchFamily="65" charset="-120"/>
                  <a:cs typeface="Times New Roman" panose="02020603050405020304" pitchFamily="18" charset="0"/>
                </a:rPr>
                <a:t> </a:t>
              </a:r>
              <a:endParaRPr lang="en-US" altLang="zh-TW" sz="2400" b="1" dirty="0">
                <a:solidFill>
                  <a:prstClr val="black"/>
                </a:solidFill>
                <a:latin typeface="DFKai-SB" panose="03000509000000000000" pitchFamily="65" charset="-120"/>
                <a:ea typeface="DFKai-SB" panose="03000509000000000000" pitchFamily="65" charset="-120"/>
                <a:cs typeface="Times New Roman" panose="02020603050405020304" pitchFamily="18" charset="0"/>
              </a:endParaRPr>
            </a:p>
            <a:p>
              <a:pPr lvl="0" algn="ctr"/>
              <a:r>
                <a:rPr lang="en-US" altLang="zh-TW" sz="2000" b="1" dirty="0">
                  <a:solidFill>
                    <a:prstClr val="black"/>
                  </a:solidFill>
                  <a:latin typeface="DFKai-SB" panose="03000509000000000000" pitchFamily="65" charset="-120"/>
                  <a:ea typeface="DFKai-SB" panose="03000509000000000000" pitchFamily="65" charset="-120"/>
                  <a:cs typeface="Times New Roman" panose="02020603050405020304" pitchFamily="18" charset="0"/>
                </a:rPr>
                <a:t>vs.</a:t>
              </a:r>
              <a:r>
                <a:rPr lang="zh-TW" altLang="zh-HK" sz="2000" b="1" dirty="0">
                  <a:solidFill>
                    <a:prstClr val="black"/>
                  </a:solidFill>
                  <a:latin typeface="DFKai-SB" panose="03000509000000000000" pitchFamily="65" charset="-120"/>
                  <a:ea typeface="DFKai-SB" panose="03000509000000000000" pitchFamily="65" charset="-120"/>
                  <a:cs typeface="Times New Roman" panose="02020603050405020304" pitchFamily="18" charset="0"/>
                </a:rPr>
                <a:t>電話「友同行」</a:t>
              </a:r>
              <a:endParaRPr lang="zh-HK" altLang="en-US" sz="2000" b="1" dirty="0">
                <a:latin typeface="DFKai-SB" panose="03000509000000000000" pitchFamily="65" charset="-120"/>
                <a:ea typeface="DFKai-SB" panose="03000509000000000000" pitchFamily="65" charset="-120"/>
              </a:endParaRPr>
            </a:p>
          </p:txBody>
        </p:sp>
      </p:grpSp>
      <p:sp>
        <p:nvSpPr>
          <p:cNvPr id="15" name="文字方塊 14">
            <a:extLst>
              <a:ext uri="{FF2B5EF4-FFF2-40B4-BE49-F238E27FC236}">
                <a16:creationId xmlns:a16="http://schemas.microsoft.com/office/drawing/2014/main" id="{566E0DF8-FA6B-B8E4-F1F8-0445B0294DAA}"/>
              </a:ext>
            </a:extLst>
          </p:cNvPr>
          <p:cNvSpPr txBox="1"/>
          <p:nvPr/>
        </p:nvSpPr>
        <p:spPr>
          <a:xfrm>
            <a:off x="4961549" y="2619088"/>
            <a:ext cx="3777821" cy="1723549"/>
          </a:xfrm>
          <a:prstGeom prst="rect">
            <a:avLst/>
          </a:prstGeom>
          <a:noFill/>
        </p:spPr>
        <p:txBody>
          <a:bodyPr wrap="square">
            <a:spAutoFit/>
          </a:bodyPr>
          <a:lstStyle/>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減少了孤獨感</a:t>
            </a:r>
          </a:p>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有更好的睡眠質素</a:t>
            </a:r>
          </a:p>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更好的心理健康狀況</a:t>
            </a:r>
          </a:p>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減少抑鬱情況</a:t>
            </a:r>
          </a:p>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 減少焦慮情況</a:t>
            </a:r>
          </a:p>
        </p:txBody>
      </p:sp>
      <p:grpSp>
        <p:nvGrpSpPr>
          <p:cNvPr id="21" name="群組 20">
            <a:extLst>
              <a:ext uri="{FF2B5EF4-FFF2-40B4-BE49-F238E27FC236}">
                <a16:creationId xmlns:a16="http://schemas.microsoft.com/office/drawing/2014/main" id="{285D0992-B174-6293-0331-30496DD5104C}"/>
              </a:ext>
            </a:extLst>
          </p:cNvPr>
          <p:cNvGrpSpPr/>
          <p:nvPr/>
        </p:nvGrpSpPr>
        <p:grpSpPr>
          <a:xfrm>
            <a:off x="360000" y="1361449"/>
            <a:ext cx="3960000" cy="3229601"/>
            <a:chOff x="1493982" y="985199"/>
            <a:chExt cx="6278418" cy="3229601"/>
          </a:xfrm>
        </p:grpSpPr>
        <p:sp>
          <p:nvSpPr>
            <p:cNvPr id="22" name="Rounded Rectangle 6">
              <a:extLst>
                <a:ext uri="{FF2B5EF4-FFF2-40B4-BE49-F238E27FC236}">
                  <a16:creationId xmlns:a16="http://schemas.microsoft.com/office/drawing/2014/main" id="{5709BA2E-21CF-055D-4DB4-87230FB4B997}"/>
                </a:ext>
              </a:extLst>
            </p:cNvPr>
            <p:cNvSpPr/>
            <p:nvPr/>
          </p:nvSpPr>
          <p:spPr>
            <a:xfrm>
              <a:off x="1493982" y="985199"/>
              <a:ext cx="6278418" cy="3229601"/>
            </a:xfrm>
            <a:prstGeom prst="roundRect">
              <a:avLst>
                <a:gd name="adj" fmla="val 5297"/>
              </a:avLst>
            </a:prstGeom>
            <a:noFill/>
            <a:ln w="19050">
              <a:solidFill>
                <a:srgbClr val="609ED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6">
              <a:extLst>
                <a:ext uri="{FF2B5EF4-FFF2-40B4-BE49-F238E27FC236}">
                  <a16:creationId xmlns:a16="http://schemas.microsoft.com/office/drawing/2014/main" id="{902F0938-A118-CBB3-BE97-532F9FBD4BFF}"/>
                </a:ext>
              </a:extLst>
            </p:cNvPr>
            <p:cNvSpPr/>
            <p:nvPr/>
          </p:nvSpPr>
          <p:spPr>
            <a:xfrm>
              <a:off x="1493982" y="985199"/>
              <a:ext cx="6278418" cy="1113308"/>
            </a:xfrm>
            <a:prstGeom prst="roundRect">
              <a:avLst>
                <a:gd name="adj" fmla="val 17475"/>
              </a:avLst>
            </a:prstGeom>
            <a:solidFill>
              <a:srgbClr val="5B9BD5">
                <a:alpha val="21176"/>
              </a:srgbClr>
            </a:solidFill>
            <a:ln w="38100">
              <a:solidFill>
                <a:srgbClr val="609ED6"/>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HK" sz="2800" b="1" u="none" dirty="0">
                  <a:solidFill>
                    <a:srgbClr val="5B9BD5"/>
                  </a:solidFill>
                  <a:latin typeface="DFKai-SB" panose="03000509000000000000" pitchFamily="65" charset="-120"/>
                  <a:ea typeface="DFKai-SB" panose="03000509000000000000" pitchFamily="65" charset="-120"/>
                  <a:cs typeface="Times New Roman" panose="02020603050405020304" pitchFamily="18" charset="0"/>
                </a:rPr>
                <a:t>靜觀</a:t>
              </a:r>
              <a:r>
                <a:rPr lang="zh-TW" altLang="en-US" sz="2800" b="1" u="none" dirty="0">
                  <a:solidFill>
                    <a:srgbClr val="5B9BD5"/>
                  </a:solidFill>
                  <a:latin typeface="DFKai-SB" panose="03000509000000000000" pitchFamily="65" charset="-120"/>
                  <a:ea typeface="DFKai-SB" panose="03000509000000000000" pitchFamily="65" charset="-120"/>
                  <a:cs typeface="Times New Roman" panose="02020603050405020304" pitchFamily="18" charset="0"/>
                </a:rPr>
                <a:t>介入 </a:t>
              </a:r>
              <a:endParaRPr lang="en-US" altLang="zh-TW" sz="2800" b="1" u="none" dirty="0">
                <a:solidFill>
                  <a:srgbClr val="5B9BD5"/>
                </a:solidFill>
                <a:latin typeface="DFKai-SB" panose="03000509000000000000" pitchFamily="65" charset="-120"/>
                <a:ea typeface="DFKai-SB" panose="03000509000000000000" pitchFamily="65" charset="-120"/>
                <a:cs typeface="Times New Roman" panose="02020603050405020304" pitchFamily="18" charset="0"/>
              </a:endParaRPr>
            </a:p>
            <a:p>
              <a:pPr algn="ctr"/>
              <a:r>
                <a:rPr lang="en-US" altLang="zh-TW" sz="2000" b="1" u="none" dirty="0">
                  <a:solidFill>
                    <a:schemeClr val="tx1"/>
                  </a:solidFill>
                  <a:latin typeface="DFKai-SB" panose="03000509000000000000" pitchFamily="65" charset="-120"/>
                  <a:ea typeface="DFKai-SB" panose="03000509000000000000" pitchFamily="65" charset="-120"/>
                  <a:cs typeface="Times New Roman" panose="02020603050405020304" pitchFamily="18" charset="0"/>
                </a:rPr>
                <a:t>vs.</a:t>
              </a:r>
              <a:r>
                <a:rPr lang="zh-TW" altLang="zh-HK" sz="2000" b="1" dirty="0">
                  <a:solidFill>
                    <a:prstClr val="black"/>
                  </a:solidFill>
                  <a:latin typeface="DFKai-SB" panose="03000509000000000000" pitchFamily="65" charset="-120"/>
                  <a:ea typeface="DFKai-SB" panose="03000509000000000000" pitchFamily="65" charset="-120"/>
                  <a:cs typeface="Times New Roman" panose="02020603050405020304" pitchFamily="18" charset="0"/>
                </a:rPr>
                <a:t>電話「友同行」</a:t>
              </a:r>
              <a:endParaRPr lang="zh-HK" altLang="en-US" sz="2000" b="1" dirty="0">
                <a:latin typeface="DFKai-SB" panose="03000509000000000000" pitchFamily="65" charset="-120"/>
                <a:ea typeface="DFKai-SB" panose="03000509000000000000" pitchFamily="65" charset="-120"/>
              </a:endParaRPr>
            </a:p>
          </p:txBody>
        </p:sp>
      </p:grpSp>
      <p:sp>
        <p:nvSpPr>
          <p:cNvPr id="24" name="文字方塊 23">
            <a:extLst>
              <a:ext uri="{FF2B5EF4-FFF2-40B4-BE49-F238E27FC236}">
                <a16:creationId xmlns:a16="http://schemas.microsoft.com/office/drawing/2014/main" id="{579053BB-A52B-5BEF-9807-E8B3697CFBF2}"/>
              </a:ext>
            </a:extLst>
          </p:cNvPr>
          <p:cNvSpPr txBox="1"/>
          <p:nvPr/>
        </p:nvSpPr>
        <p:spPr>
          <a:xfrm>
            <a:off x="542179" y="2619088"/>
            <a:ext cx="3777821" cy="707886"/>
          </a:xfrm>
          <a:prstGeom prst="rect">
            <a:avLst/>
          </a:prstGeom>
          <a:noFill/>
        </p:spPr>
        <p:txBody>
          <a:bodyPr wrap="square">
            <a:spAutoFit/>
          </a:bodyPr>
          <a:lstStyle/>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減少了孤獨感</a:t>
            </a:r>
          </a:p>
          <a:p>
            <a:pPr marL="228600" lvl="0" indent="-228600" algn="l" defTabSz="889000">
              <a:lnSpc>
                <a:spcPct val="90000"/>
              </a:lnSpc>
              <a:spcBef>
                <a:spcPct val="0"/>
              </a:spcBef>
              <a:spcAft>
                <a:spcPct val="20000"/>
              </a:spcAft>
              <a:buChar char="•"/>
            </a:pPr>
            <a:r>
              <a:rPr lang="zh-TW" altLang="en-US" sz="2000" kern="1200" dirty="0">
                <a:solidFill>
                  <a:prstClr val="black">
                    <a:hueOff val="0"/>
                    <a:satOff val="0"/>
                    <a:lumOff val="0"/>
                    <a:alphaOff val="0"/>
                  </a:prstClr>
                </a:solidFill>
                <a:latin typeface="Times New Roman" panose="02020603050405020304" pitchFamily="18" charset="0"/>
                <a:ea typeface="標楷體" panose="03000509000000000000" pitchFamily="65" charset="-120"/>
                <a:cs typeface="Times New Roman" panose="02020603050405020304" pitchFamily="18" charset="0"/>
                <a:sym typeface="Wingdings 2" panose="05020102010507070707" pitchFamily="18" charset="2"/>
              </a:rPr>
              <a:t>有更好的睡眠質素</a:t>
            </a:r>
          </a:p>
        </p:txBody>
      </p:sp>
    </p:spTree>
    <p:extLst>
      <p:ext uri="{BB962C8B-B14F-4D97-AF65-F5344CB8AC3E}">
        <p14:creationId xmlns:p14="http://schemas.microsoft.com/office/powerpoint/2010/main" val="1984739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 name="TextBox 38">
            <a:extLst>
              <a:ext uri="{FF2B5EF4-FFF2-40B4-BE49-F238E27FC236}">
                <a16:creationId xmlns:a16="http://schemas.microsoft.com/office/drawing/2014/main" id="{B2B89C63-1665-4192-B60F-0454049818B7}"/>
              </a:ext>
            </a:extLst>
          </p:cNvPr>
          <p:cNvSpPr txBox="1"/>
          <p:nvPr/>
        </p:nvSpPr>
        <p:spPr>
          <a:xfrm>
            <a:off x="1010332" y="193527"/>
            <a:ext cx="4320000" cy="605294"/>
          </a:xfrm>
          <a:prstGeom prst="rect">
            <a:avLst/>
          </a:prstGeom>
          <a:solidFill>
            <a:schemeClr val="accent6">
              <a:lumMod val="75000"/>
            </a:schemeClr>
          </a:solidFill>
        </p:spPr>
        <p:txBody>
          <a:bodyPr wrap="square" rtlCol="0">
            <a:spAutoFit/>
          </a:bodyPr>
          <a:lstStyle/>
          <a:p>
            <a:pPr>
              <a:lnSpc>
                <a:spcPct val="130000"/>
              </a:lnSpc>
              <a:defRPr/>
            </a:pPr>
            <a:r>
              <a:rPr lang="zh-TW" altLang="en-US" sz="2800" b="1" kern="100" dirty="0">
                <a:solidFill>
                  <a:schemeClr val="bg1"/>
                </a:solidFill>
                <a:latin typeface="Times" panose="02020603050405020304" pitchFamily="18" charset="0"/>
                <a:ea typeface="標楷體" panose="03000509000000000000" pitchFamily="65" charset="-120"/>
                <a:cs typeface="Times" panose="02020603050405020304" pitchFamily="18" charset="0"/>
              </a:rPr>
              <a:t>義工及長者的經驗分享</a:t>
            </a:r>
            <a:endParaRPr lang="zh-TW" altLang="en-US" sz="2000" b="1" kern="0" dirty="0">
              <a:solidFill>
                <a:schemeClr val="bg1"/>
              </a:solidFill>
              <a:latin typeface="Adobe 繁黑體 Std B"/>
              <a:ea typeface="標楷體" panose="03000509000000000000" pitchFamily="65" charset="-120"/>
            </a:endParaRPr>
          </a:p>
        </p:txBody>
      </p:sp>
      <p:sp>
        <p:nvSpPr>
          <p:cNvPr id="10" name="內容版面配置區 2">
            <a:extLst>
              <a:ext uri="{FF2B5EF4-FFF2-40B4-BE49-F238E27FC236}">
                <a16:creationId xmlns:a16="http://schemas.microsoft.com/office/drawing/2014/main" id="{F3079750-70E7-49BB-B489-D2D8889E8F5B}"/>
              </a:ext>
            </a:extLst>
          </p:cNvPr>
          <p:cNvSpPr>
            <a:spLocks noGrp="1"/>
          </p:cNvSpPr>
          <p:nvPr>
            <p:ph idx="1"/>
          </p:nvPr>
        </p:nvSpPr>
        <p:spPr>
          <a:xfrm>
            <a:off x="360000" y="1320800"/>
            <a:ext cx="8541082" cy="3640083"/>
          </a:xfrm>
        </p:spPr>
        <p:txBody>
          <a:bodyPr>
            <a:normAutofit/>
          </a:bodyPr>
          <a:lstStyle/>
          <a:p>
            <a:pPr algn="just">
              <a:lnSpc>
                <a:spcPct val="125000"/>
              </a:lnSpc>
              <a:spcAft>
                <a:spcPts val="600"/>
              </a:spcAft>
            </a:pPr>
            <a:r>
              <a:rPr lang="zh-TW" altLang="en-US" sz="2800" b="1" kern="100" dirty="0">
                <a:latin typeface="Times" panose="02020603050405020304" pitchFamily="18" charset="0"/>
                <a:ea typeface="標楷體" panose="03000509000000000000" pitchFamily="65" charset="-120"/>
                <a:cs typeface="Times" panose="02020603050405020304" pitchFamily="18" charset="0"/>
              </a:rPr>
              <a:t>參與靜觀介入的義工何女士</a:t>
            </a:r>
            <a:endParaRPr lang="en-US" altLang="zh-TW" sz="2800" b="1" kern="100" dirty="0">
              <a:latin typeface="Times" panose="02020603050405020304" pitchFamily="18" charset="0"/>
              <a:ea typeface="標楷體" panose="03000509000000000000" pitchFamily="65" charset="-120"/>
              <a:cs typeface="Times" panose="02020603050405020304" pitchFamily="18" charset="0"/>
            </a:endParaRPr>
          </a:p>
          <a:p>
            <a:pPr algn="just">
              <a:lnSpc>
                <a:spcPct val="125000"/>
              </a:lnSpc>
              <a:spcAft>
                <a:spcPts val="600"/>
              </a:spcAft>
            </a:pPr>
            <a:r>
              <a:rPr lang="zh-TW" altLang="en-US" sz="2800" b="1" kern="100" dirty="0">
                <a:latin typeface="Times" panose="02020603050405020304" pitchFamily="18" charset="0"/>
                <a:ea typeface="標楷體" panose="03000509000000000000" pitchFamily="65" charset="-120"/>
                <a:cs typeface="Times" panose="02020603050405020304" pitchFamily="18" charset="0"/>
              </a:rPr>
              <a:t>參與靜觀介入及積極行為介入的</a:t>
            </a:r>
            <a:r>
              <a:rPr lang="zh-TW" altLang="en-US" sz="2800" b="1" kern="100" dirty="0">
                <a:latin typeface="Times" panose="02020603050405020304" pitchFamily="18" charset="0"/>
                <a:ea typeface="標楷體" panose="03000509000000000000" pitchFamily="65" charset="-120"/>
                <a:cs typeface="Times" panose="02020603050405020304" pitchFamily="18" charset="0"/>
                <a:hlinkClick r:id="rId3"/>
              </a:rPr>
              <a:t>長者</a:t>
            </a:r>
            <a:endParaRPr lang="en-US" altLang="zh-TW" sz="2800" b="1" kern="100" dirty="0">
              <a:latin typeface="Times" panose="02020603050405020304" pitchFamily="18" charset="0"/>
              <a:ea typeface="標楷體" panose="03000509000000000000" pitchFamily="65" charset="-120"/>
              <a:cs typeface="Times" panose="02020603050405020304" pitchFamily="18" charset="0"/>
            </a:endParaRPr>
          </a:p>
          <a:p>
            <a:pPr marL="0" indent="0" algn="just">
              <a:lnSpc>
                <a:spcPct val="125000"/>
              </a:lnSpc>
              <a:spcAft>
                <a:spcPts val="600"/>
              </a:spcAft>
              <a:buNone/>
            </a:pPr>
            <a:endParaRPr lang="en-US" altLang="zh-TW" sz="2000" dirty="0">
              <a:latin typeface="Times" panose="02020603050405020304" pitchFamily="18" charset="0"/>
              <a:ea typeface="標楷體" panose="03000509000000000000" pitchFamily="65" charset="-120"/>
              <a:cs typeface="Times" panose="02020603050405020304" pitchFamily="18" charset="0"/>
            </a:endParaRPr>
          </a:p>
        </p:txBody>
      </p:sp>
      <p:sp>
        <p:nvSpPr>
          <p:cNvPr id="14" name="投影片編號版面配置區 11">
            <a:extLst>
              <a:ext uri="{FF2B5EF4-FFF2-40B4-BE49-F238E27FC236}">
                <a16:creationId xmlns:a16="http://schemas.microsoft.com/office/drawing/2014/main" id="{6DAD7704-EB40-474F-9B45-6B1768BD1A2E}"/>
              </a:ext>
            </a:extLst>
          </p:cNvPr>
          <p:cNvSpPr>
            <a:spLocks noGrp="1"/>
          </p:cNvSpPr>
          <p:nvPr>
            <p:ph type="sldNum" sz="quarter" idx="12"/>
          </p:nvPr>
        </p:nvSpPr>
        <p:spPr>
          <a:xfrm>
            <a:off x="0" y="273844"/>
            <a:ext cx="545725" cy="394242"/>
          </a:xfrm>
          <a:solidFill>
            <a:schemeClr val="accent6">
              <a:lumMod val="75000"/>
            </a:schemeClr>
          </a:solidFill>
        </p:spPr>
        <p:txBody>
          <a:bodyPr/>
          <a:lstStyle/>
          <a:p>
            <a:pPr algn="ctr"/>
            <a:fld id="{8DA30472-5972-4CC7-866C-2D075E67EE51}" type="slidenum">
              <a:rPr lang="zh-CN" altLang="en-US" sz="2800" smtClean="0">
                <a:latin typeface="+mn-lt"/>
              </a:rPr>
              <a:pPr algn="ctr"/>
              <a:t>27</a:t>
            </a:fld>
            <a:endParaRPr lang="zh-CN" altLang="en-US" sz="2800" dirty="0">
              <a:latin typeface="+mn-lt"/>
            </a:endParaRPr>
          </a:p>
        </p:txBody>
      </p:sp>
    </p:spTree>
    <p:extLst>
      <p:ext uri="{BB962C8B-B14F-4D97-AF65-F5344CB8AC3E}">
        <p14:creationId xmlns:p14="http://schemas.microsoft.com/office/powerpoint/2010/main" val="1666594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 name="TextBox 38">
            <a:extLst>
              <a:ext uri="{FF2B5EF4-FFF2-40B4-BE49-F238E27FC236}">
                <a16:creationId xmlns:a16="http://schemas.microsoft.com/office/drawing/2014/main" id="{B2B89C63-1665-4192-B60F-0454049818B7}"/>
              </a:ext>
            </a:extLst>
          </p:cNvPr>
          <p:cNvSpPr txBox="1"/>
          <p:nvPr/>
        </p:nvSpPr>
        <p:spPr>
          <a:xfrm>
            <a:off x="1010332" y="193527"/>
            <a:ext cx="4320000" cy="605294"/>
          </a:xfrm>
          <a:prstGeom prst="rect">
            <a:avLst/>
          </a:prstGeom>
          <a:solidFill>
            <a:schemeClr val="accent6">
              <a:lumMod val="75000"/>
            </a:schemeClr>
          </a:solidFill>
        </p:spPr>
        <p:txBody>
          <a:bodyPr wrap="square" rtlCol="0">
            <a:spAutoFit/>
          </a:bodyPr>
          <a:lstStyle/>
          <a:p>
            <a:pPr>
              <a:lnSpc>
                <a:spcPct val="130000"/>
              </a:lnSpc>
              <a:defRPr/>
            </a:pPr>
            <a:r>
              <a:rPr lang="zh-TW" altLang="en-US" sz="2800" dirty="0">
                <a:solidFill>
                  <a:schemeClr val="bg1"/>
                </a:solidFill>
                <a:latin typeface="DFKai-SB" panose="03000509000000000000" pitchFamily="65" charset="-120"/>
                <a:ea typeface="DFKai-SB" panose="03000509000000000000" pitchFamily="65" charset="-120"/>
              </a:rPr>
              <a:t>總結及建議</a:t>
            </a:r>
            <a:endParaRPr lang="zh-TW" altLang="en-US" sz="2000" b="1" kern="0" dirty="0">
              <a:solidFill>
                <a:schemeClr val="bg1"/>
              </a:solidFill>
              <a:latin typeface="Adobe 繁黑體 Std B"/>
              <a:ea typeface="標楷體" panose="03000509000000000000" pitchFamily="65" charset="-120"/>
            </a:endParaRPr>
          </a:p>
        </p:txBody>
      </p:sp>
      <p:sp>
        <p:nvSpPr>
          <p:cNvPr id="10" name="內容版面配置區 2">
            <a:extLst>
              <a:ext uri="{FF2B5EF4-FFF2-40B4-BE49-F238E27FC236}">
                <a16:creationId xmlns:a16="http://schemas.microsoft.com/office/drawing/2014/main" id="{F3079750-70E7-49BB-B489-D2D8889E8F5B}"/>
              </a:ext>
            </a:extLst>
          </p:cNvPr>
          <p:cNvSpPr>
            <a:spLocks noGrp="1"/>
          </p:cNvSpPr>
          <p:nvPr>
            <p:ph idx="1"/>
          </p:nvPr>
        </p:nvSpPr>
        <p:spPr>
          <a:xfrm>
            <a:off x="390145" y="1029398"/>
            <a:ext cx="8541082" cy="3640083"/>
          </a:xfrm>
        </p:spPr>
        <p:txBody>
          <a:bodyPr>
            <a:normAutofit lnSpcReduction="10000"/>
          </a:bodyPr>
          <a:lstStyle/>
          <a:p>
            <a:r>
              <a:rPr lang="zh-TW" altLang="en-US" sz="2800" dirty="0">
                <a:latin typeface="DFKai-SB" panose="03000509000000000000" pitchFamily="65" charset="-120"/>
                <a:ea typeface="DFKai-SB" panose="03000509000000000000" pitchFamily="65" charset="-120"/>
              </a:rPr>
              <a:t>兩個隨機對照試驗</a:t>
            </a:r>
            <a:r>
              <a:rPr lang="zh-CN" altLang="zh-HK" sz="2800" dirty="0">
                <a:latin typeface="DFKai-SB" panose="03000509000000000000" pitchFamily="65" charset="-120"/>
                <a:ea typeface="DFKai-SB" panose="03000509000000000000" pitchFamily="65" charset="-120"/>
              </a:rPr>
              <a:t>介入</a:t>
            </a:r>
            <a:r>
              <a:rPr lang="zh-TW" altLang="en-US" sz="2800" dirty="0">
                <a:latin typeface="DFKai-SB" panose="03000509000000000000" pitchFamily="65" charset="-120"/>
                <a:ea typeface="DFKai-SB" panose="03000509000000000000" pitchFamily="65" charset="-120"/>
              </a:rPr>
              <a:t>措施均有顯著成效</a:t>
            </a:r>
            <a:endParaRPr lang="en-HK" altLang="zh-TW" sz="2800" dirty="0">
              <a:latin typeface="DFKai-SB" panose="03000509000000000000" pitchFamily="65" charset="-120"/>
              <a:ea typeface="DFKai-SB" panose="03000509000000000000" pitchFamily="65" charset="-120"/>
            </a:endParaRPr>
          </a:p>
          <a:p>
            <a:r>
              <a:rPr lang="zh-TW" altLang="en-US" sz="2800" dirty="0">
                <a:latin typeface="DFKai-SB" panose="03000509000000000000" pitchFamily="65" charset="-120"/>
                <a:ea typeface="DFKai-SB" panose="03000509000000000000" pitchFamily="65" charset="-120"/>
              </a:rPr>
              <a:t>政府和相關社福機構可為有能力貢獻社會的長者提供多些服務的機會（如義務工作等），令其在人手短缺的時刻可作出貢獻。</a:t>
            </a:r>
            <a:endParaRPr lang="en-US" altLang="zh-TW" sz="2800" dirty="0">
              <a:latin typeface="DFKai-SB" panose="03000509000000000000" pitchFamily="65" charset="-120"/>
              <a:ea typeface="DFKai-SB" panose="03000509000000000000" pitchFamily="65" charset="-120"/>
            </a:endParaRPr>
          </a:p>
          <a:p>
            <a:r>
              <a:rPr lang="zh-TW" altLang="en-US" sz="2800" dirty="0">
                <a:latin typeface="DFKai-SB" panose="03000509000000000000" pitchFamily="65" charset="-120"/>
                <a:ea typeface="DFKai-SB" panose="03000509000000000000" pitchFamily="65" charset="-120"/>
              </a:rPr>
              <a:t>義工可成為獨居長者的夥伴，通過長者影響長者的方式，使接受介入的長者能夠感受到關愛，提升他們的身心健康。</a:t>
            </a:r>
            <a:endParaRPr lang="en-HK" altLang="zh-TW" sz="2800" dirty="0">
              <a:latin typeface="DFKai-SB" panose="03000509000000000000" pitchFamily="65" charset="-120"/>
              <a:ea typeface="DFKai-SB" panose="03000509000000000000" pitchFamily="65" charset="-120"/>
            </a:endParaRPr>
          </a:p>
          <a:p>
            <a:r>
              <a:rPr lang="zh-TW" altLang="en-US" sz="2800" dirty="0">
                <a:latin typeface="DFKai-SB" panose="03000509000000000000" pitchFamily="65" charset="-120"/>
                <a:ea typeface="DFKai-SB" panose="03000509000000000000" pitchFamily="65" charset="-120"/>
              </a:rPr>
              <a:t>今後的研究和實踐可以考慮採納這種同齡間的互助方式，以實現多方共贏。</a:t>
            </a:r>
            <a:endParaRPr lang="en-HK" sz="2800" dirty="0">
              <a:latin typeface="DFKai-SB" panose="03000509000000000000" pitchFamily="65" charset="-120"/>
              <a:ea typeface="DFKai-SB" panose="03000509000000000000" pitchFamily="65" charset="-120"/>
            </a:endParaRPr>
          </a:p>
        </p:txBody>
      </p:sp>
      <p:sp>
        <p:nvSpPr>
          <p:cNvPr id="14" name="投影片編號版面配置區 11">
            <a:extLst>
              <a:ext uri="{FF2B5EF4-FFF2-40B4-BE49-F238E27FC236}">
                <a16:creationId xmlns:a16="http://schemas.microsoft.com/office/drawing/2014/main" id="{6DAD7704-EB40-474F-9B45-6B1768BD1A2E}"/>
              </a:ext>
            </a:extLst>
          </p:cNvPr>
          <p:cNvSpPr>
            <a:spLocks noGrp="1"/>
          </p:cNvSpPr>
          <p:nvPr>
            <p:ph type="sldNum" sz="quarter" idx="12"/>
          </p:nvPr>
        </p:nvSpPr>
        <p:spPr>
          <a:xfrm>
            <a:off x="0" y="273844"/>
            <a:ext cx="545725" cy="394242"/>
          </a:xfrm>
          <a:solidFill>
            <a:schemeClr val="accent6">
              <a:lumMod val="75000"/>
            </a:schemeClr>
          </a:solidFill>
        </p:spPr>
        <p:txBody>
          <a:bodyPr/>
          <a:lstStyle/>
          <a:p>
            <a:pPr algn="ctr"/>
            <a:fld id="{8DA30472-5972-4CC7-866C-2D075E67EE51}" type="slidenum">
              <a:rPr lang="zh-CN" altLang="en-US" sz="2800" smtClean="0">
                <a:latin typeface="+mn-lt"/>
              </a:rPr>
              <a:pPr algn="ctr"/>
              <a:t>28</a:t>
            </a:fld>
            <a:endParaRPr lang="zh-CN" altLang="en-US" sz="2800" dirty="0">
              <a:latin typeface="+mn-lt"/>
            </a:endParaRPr>
          </a:p>
        </p:txBody>
      </p:sp>
    </p:spTree>
    <p:extLst>
      <p:ext uri="{BB962C8B-B14F-4D97-AF65-F5344CB8AC3E}">
        <p14:creationId xmlns:p14="http://schemas.microsoft.com/office/powerpoint/2010/main" val="38664234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53AAF11E-C2E1-466F-922B-97273F7ED005}"/>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12DF17D3-73E7-419A-B231-34C7CA9755CC}"/>
              </a:ext>
            </a:extLst>
          </p:cNvPr>
          <p:cNvSpPr/>
          <p:nvPr/>
        </p:nvSpPr>
        <p:spPr>
          <a:xfrm>
            <a:off x="603526" y="276227"/>
            <a:ext cx="75476" cy="3942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48E7EFCB-12CC-436E-A35A-DB4F01068528}"/>
              </a:ext>
            </a:extLst>
          </p:cNvPr>
          <p:cNvSpPr/>
          <p:nvPr/>
        </p:nvSpPr>
        <p:spPr>
          <a:xfrm>
            <a:off x="732430" y="276227"/>
            <a:ext cx="75476" cy="3942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46960BA5-3C51-4905-A719-F73E8D3059DF}"/>
              </a:ext>
            </a:extLst>
          </p:cNvPr>
          <p:cNvSpPr/>
          <p:nvPr/>
        </p:nvSpPr>
        <p:spPr>
          <a:xfrm>
            <a:off x="871381" y="276227"/>
            <a:ext cx="75476" cy="394243"/>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 name="TextBox 38">
            <a:extLst>
              <a:ext uri="{FF2B5EF4-FFF2-40B4-BE49-F238E27FC236}">
                <a16:creationId xmlns:a16="http://schemas.microsoft.com/office/drawing/2014/main" id="{B2B89C63-1665-4192-B60F-0454049818B7}"/>
              </a:ext>
            </a:extLst>
          </p:cNvPr>
          <p:cNvSpPr txBox="1"/>
          <p:nvPr/>
        </p:nvSpPr>
        <p:spPr>
          <a:xfrm>
            <a:off x="1010332" y="193527"/>
            <a:ext cx="4320000" cy="605294"/>
          </a:xfrm>
          <a:prstGeom prst="rect">
            <a:avLst/>
          </a:prstGeom>
          <a:solidFill>
            <a:schemeClr val="accent6">
              <a:lumMod val="75000"/>
            </a:schemeClr>
          </a:solidFill>
        </p:spPr>
        <p:txBody>
          <a:bodyPr wrap="square" rtlCol="0">
            <a:spAutoFit/>
          </a:bodyPr>
          <a:lstStyle/>
          <a:p>
            <a:pPr>
              <a:lnSpc>
                <a:spcPct val="130000"/>
              </a:lnSpc>
              <a:defRPr/>
            </a:pPr>
            <a:r>
              <a:rPr lang="zh-TW" altLang="en-US" sz="2800" b="1" kern="0" dirty="0">
                <a:solidFill>
                  <a:schemeClr val="bg1"/>
                </a:solidFill>
                <a:latin typeface="Adobe 繁黑體 Std B"/>
                <a:ea typeface="標楷體" panose="03000509000000000000" pitchFamily="65" charset="-120"/>
              </a:rPr>
              <a:t>鳴謝</a:t>
            </a:r>
          </a:p>
        </p:txBody>
      </p:sp>
      <p:sp>
        <p:nvSpPr>
          <p:cNvPr id="10" name="內容版面配置區 2">
            <a:extLst>
              <a:ext uri="{FF2B5EF4-FFF2-40B4-BE49-F238E27FC236}">
                <a16:creationId xmlns:a16="http://schemas.microsoft.com/office/drawing/2014/main" id="{F3079750-70E7-49BB-B489-D2D8889E8F5B}"/>
              </a:ext>
            </a:extLst>
          </p:cNvPr>
          <p:cNvSpPr>
            <a:spLocks noGrp="1"/>
          </p:cNvSpPr>
          <p:nvPr>
            <p:ph idx="1"/>
          </p:nvPr>
        </p:nvSpPr>
        <p:spPr>
          <a:xfrm>
            <a:off x="390145" y="1029398"/>
            <a:ext cx="8541082" cy="3640083"/>
          </a:xfrm>
        </p:spPr>
        <p:txBody>
          <a:bodyPr>
            <a:normAutofit/>
          </a:bodyPr>
          <a:lstStyle/>
          <a:p>
            <a:endParaRPr lang="en-HK" altLang="zh-TW" sz="2800" dirty="0">
              <a:latin typeface="DFKai-SB" panose="03000509000000000000" pitchFamily="65" charset="-120"/>
              <a:ea typeface="DFKai-SB" panose="03000509000000000000" pitchFamily="65" charset="-120"/>
            </a:endParaRPr>
          </a:p>
          <a:p>
            <a:r>
              <a:rPr lang="zh-TW" altLang="en-US" sz="2800" dirty="0">
                <a:latin typeface="Times" panose="02020603050405020304" pitchFamily="18" charset="0"/>
                <a:ea typeface="標楷體" panose="03000509000000000000" pitchFamily="65" charset="-120"/>
                <a:cs typeface="Times" panose="02020603050405020304" pitchFamily="18" charset="0"/>
              </a:rPr>
              <a:t>大學教育資助委員會</a:t>
            </a:r>
            <a:r>
              <a:rPr lang="en-US" altLang="zh-TW" sz="2800" dirty="0">
                <a:latin typeface="Times" panose="02020603050405020304" pitchFamily="18" charset="0"/>
                <a:ea typeface="Tahoma" panose="020B0604030504040204" pitchFamily="34" charset="0"/>
                <a:cs typeface="Times" panose="02020603050405020304" pitchFamily="18" charset="0"/>
              </a:rPr>
              <a:t>2020/21</a:t>
            </a:r>
            <a:r>
              <a:rPr lang="zh-TW" altLang="en-US" sz="2800" dirty="0">
                <a:latin typeface="Times" panose="02020603050405020304" pitchFamily="18" charset="0"/>
                <a:ea typeface="標楷體" panose="03000509000000000000" pitchFamily="65" charset="-120"/>
                <a:cs typeface="Times" panose="02020603050405020304" pitchFamily="18" charset="0"/>
              </a:rPr>
              <a:t>年度協作研究金與</a:t>
            </a:r>
            <a:r>
              <a:rPr lang="en-US" altLang="zh-TW" sz="2800" dirty="0">
                <a:latin typeface="Times" panose="02020603050405020304" pitchFamily="18" charset="0"/>
                <a:ea typeface="Tahoma" panose="020B0604030504040204" pitchFamily="34" charset="0"/>
                <a:cs typeface="Times" panose="02020603050405020304" pitchFamily="18" charset="0"/>
              </a:rPr>
              <a:t>2019</a:t>
            </a:r>
            <a:r>
              <a:rPr lang="zh-TW" altLang="en-US" sz="2800" dirty="0">
                <a:latin typeface="Times" panose="02020603050405020304" pitchFamily="18" charset="0"/>
                <a:ea typeface="標楷體" panose="03000509000000000000" pitchFamily="65" charset="-120"/>
                <a:cs typeface="Times" panose="02020603050405020304" pitchFamily="18" charset="0"/>
              </a:rPr>
              <a:t>冠狀病毒病及新型傳染病相關的一次性研究計劃 </a:t>
            </a:r>
            <a:r>
              <a:rPr lang="en-US" altLang="zh-TW" sz="2800" dirty="0">
                <a:latin typeface="Times" panose="02020603050405020304" pitchFamily="18" charset="0"/>
                <a:ea typeface="Tahoma" panose="020B0604030504040204" pitchFamily="34" charset="0"/>
                <a:cs typeface="Times" panose="02020603050405020304" pitchFamily="18" charset="0"/>
              </a:rPr>
              <a:t>(C8105-20GF)</a:t>
            </a:r>
          </a:p>
          <a:p>
            <a:r>
              <a:rPr lang="zh-TW" altLang="en-US" sz="2800" dirty="0">
                <a:latin typeface="DFKai-SB" panose="03000509000000000000" pitchFamily="65" charset="-120"/>
                <a:ea typeface="DFKai-SB" panose="03000509000000000000" pitchFamily="65" charset="-120"/>
              </a:rPr>
              <a:t>參加此研究的長者及義工</a:t>
            </a:r>
            <a:endParaRPr lang="en-HK" altLang="zh-TW" sz="2800" dirty="0">
              <a:latin typeface="DFKai-SB" panose="03000509000000000000" pitchFamily="65" charset="-120"/>
              <a:ea typeface="DFKai-SB" panose="03000509000000000000" pitchFamily="65" charset="-120"/>
            </a:endParaRPr>
          </a:p>
          <a:p>
            <a:r>
              <a:rPr lang="zh-TW" altLang="en-US" sz="2800" dirty="0">
                <a:latin typeface="DFKai-SB" panose="03000509000000000000" pitchFamily="65" charset="-120"/>
                <a:ea typeface="DFKai-SB" panose="03000509000000000000" pitchFamily="65" charset="-120"/>
              </a:rPr>
              <a:t>協助招募參加者的各團體</a:t>
            </a:r>
            <a:r>
              <a:rPr lang="en-US" altLang="zh-TW" sz="2800" dirty="0">
                <a:latin typeface="DFKai-SB" panose="03000509000000000000" pitchFamily="65" charset="-120"/>
                <a:ea typeface="DFKai-SB" panose="03000509000000000000" pitchFamily="65" charset="-120"/>
              </a:rPr>
              <a:t>/</a:t>
            </a:r>
            <a:r>
              <a:rPr lang="zh-TW" altLang="en-US" sz="2800">
                <a:latin typeface="DFKai-SB" panose="03000509000000000000" pitchFamily="65" charset="-120"/>
                <a:ea typeface="DFKai-SB" panose="03000509000000000000" pitchFamily="65" charset="-120"/>
              </a:rPr>
              <a:t>機構</a:t>
            </a:r>
            <a:endParaRPr lang="en-HK" sz="2800" dirty="0">
              <a:latin typeface="DFKai-SB" panose="03000509000000000000" pitchFamily="65" charset="-120"/>
              <a:ea typeface="DFKai-SB" panose="03000509000000000000" pitchFamily="65" charset="-120"/>
            </a:endParaRPr>
          </a:p>
        </p:txBody>
      </p:sp>
      <p:sp>
        <p:nvSpPr>
          <p:cNvPr id="14" name="投影片編號版面配置區 11">
            <a:extLst>
              <a:ext uri="{FF2B5EF4-FFF2-40B4-BE49-F238E27FC236}">
                <a16:creationId xmlns:a16="http://schemas.microsoft.com/office/drawing/2014/main" id="{6DAD7704-EB40-474F-9B45-6B1768BD1A2E}"/>
              </a:ext>
            </a:extLst>
          </p:cNvPr>
          <p:cNvSpPr>
            <a:spLocks noGrp="1"/>
          </p:cNvSpPr>
          <p:nvPr>
            <p:ph type="sldNum" sz="quarter" idx="12"/>
          </p:nvPr>
        </p:nvSpPr>
        <p:spPr>
          <a:xfrm>
            <a:off x="0" y="273844"/>
            <a:ext cx="545725" cy="394242"/>
          </a:xfrm>
          <a:solidFill>
            <a:schemeClr val="accent6">
              <a:lumMod val="75000"/>
            </a:schemeClr>
          </a:solidFill>
        </p:spPr>
        <p:txBody>
          <a:bodyPr/>
          <a:lstStyle/>
          <a:p>
            <a:pPr algn="ctr"/>
            <a:fld id="{8DA30472-5972-4CC7-866C-2D075E67EE51}" type="slidenum">
              <a:rPr lang="zh-CN" altLang="en-US" sz="2800" smtClean="0">
                <a:latin typeface="+mn-lt"/>
              </a:rPr>
              <a:pPr algn="ctr"/>
              <a:t>29</a:t>
            </a:fld>
            <a:endParaRPr lang="zh-CN" altLang="en-US" sz="2800" dirty="0">
              <a:latin typeface="+mn-lt"/>
            </a:endParaRPr>
          </a:p>
        </p:txBody>
      </p:sp>
    </p:spTree>
    <p:extLst>
      <p:ext uri="{BB962C8B-B14F-4D97-AF65-F5344CB8AC3E}">
        <p14:creationId xmlns:p14="http://schemas.microsoft.com/office/powerpoint/2010/main" val="226563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8"/>
          <p:cNvSpPr txBox="1"/>
          <p:nvPr/>
        </p:nvSpPr>
        <p:spPr>
          <a:xfrm>
            <a:off x="1010332" y="193527"/>
            <a:ext cx="2921925" cy="559640"/>
          </a:xfrm>
          <a:prstGeom prst="rect">
            <a:avLst/>
          </a:prstGeom>
          <a:solidFill>
            <a:srgbClr val="1783B0"/>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研究團隊</a:t>
            </a:r>
            <a:endParaRPr lang="en-US" altLang="zh-CN" sz="2600" b="1" kern="0" dirty="0">
              <a:solidFill>
                <a:schemeClr val="bg1"/>
              </a:solidFill>
              <a:latin typeface="標楷體" panose="03000509000000000000" pitchFamily="65" charset="-120"/>
              <a:ea typeface="標楷體" panose="03000509000000000000" pitchFamily="65" charset="-120"/>
            </a:endParaRPr>
          </a:p>
        </p:txBody>
      </p:sp>
      <p:sp>
        <p:nvSpPr>
          <p:cNvPr id="5" name="矩形 4"/>
          <p:cNvSpPr/>
          <p:nvPr/>
        </p:nvSpPr>
        <p:spPr>
          <a:xfrm>
            <a:off x="-9525" y="276226"/>
            <a:ext cx="556551" cy="394243"/>
          </a:xfrm>
          <a:prstGeom prst="rect">
            <a:avLst/>
          </a:prstGeom>
          <a:solidFill>
            <a:srgbClr val="178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p:cNvSpPr/>
          <p:nvPr/>
        </p:nvSpPr>
        <p:spPr>
          <a:xfrm>
            <a:off x="603526" y="276227"/>
            <a:ext cx="75476" cy="394243"/>
          </a:xfrm>
          <a:prstGeom prst="rect">
            <a:avLst/>
          </a:prstGeom>
          <a:solidFill>
            <a:srgbClr val="178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p:cNvSpPr/>
          <p:nvPr/>
        </p:nvSpPr>
        <p:spPr>
          <a:xfrm>
            <a:off x="732430" y="276227"/>
            <a:ext cx="75476" cy="394243"/>
          </a:xfrm>
          <a:prstGeom prst="rect">
            <a:avLst/>
          </a:prstGeom>
          <a:solidFill>
            <a:srgbClr val="178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p:cNvSpPr/>
          <p:nvPr/>
        </p:nvSpPr>
        <p:spPr>
          <a:xfrm>
            <a:off x="871381" y="276227"/>
            <a:ext cx="75476" cy="394243"/>
          </a:xfrm>
          <a:prstGeom prst="rect">
            <a:avLst/>
          </a:prstGeom>
          <a:solidFill>
            <a:srgbClr val="1783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3" name="文字方塊 2"/>
          <p:cNvSpPr txBox="1"/>
          <p:nvPr/>
        </p:nvSpPr>
        <p:spPr>
          <a:xfrm>
            <a:off x="360000" y="900000"/>
            <a:ext cx="8415999" cy="3539430"/>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zh-TW" altLang="en-US" sz="1600" dirty="0">
                <a:latin typeface="標楷體" panose="03000509000000000000" pitchFamily="65" charset="-120"/>
                <a:ea typeface="標楷體" panose="03000509000000000000" pitchFamily="65" charset="-120"/>
              </a:rPr>
              <a:t>周基利教授，香港教育大學社會科學與政策研究學系社會政策講座教授</a:t>
            </a:r>
          </a:p>
          <a:p>
            <a:pPr marL="285750" indent="-285750">
              <a:spcAft>
                <a:spcPts val="1200"/>
              </a:spcAft>
              <a:buFont typeface="Arial" panose="020B0604020202020204" pitchFamily="34" charset="0"/>
              <a:buChar char="•"/>
            </a:pP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Prof. </a:t>
            </a:r>
            <a:r>
              <a:rPr lang="en-US" altLang="zh-TW" sz="1600" dirty="0" err="1">
                <a:latin typeface="Times New Roman" panose="02020603050405020304" pitchFamily="18" charset="0"/>
                <a:ea typeface="標楷體" panose="03000509000000000000" pitchFamily="65" charset="-120"/>
                <a:cs typeface="Times New Roman" panose="02020603050405020304" pitchFamily="18" charset="0"/>
              </a:rPr>
              <a:t>Namkee</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 G. Choi</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1600" dirty="0">
                <a:latin typeface="標楷體" panose="03000509000000000000" pitchFamily="65" charset="-120"/>
                <a:ea typeface="標楷體" panose="03000509000000000000" pitchFamily="65" charset="-120"/>
              </a:rPr>
              <a:t>，美國德克薩斯大學奧斯汀分校社會工作學院教授</a:t>
            </a:r>
          </a:p>
          <a:p>
            <a:pPr marL="285750" indent="-285750">
              <a:spcAft>
                <a:spcPts val="1200"/>
              </a:spcAft>
              <a:buFont typeface="Arial" panose="020B0604020202020204" pitchFamily="34" charset="0"/>
              <a:buChar char="•"/>
            </a:pPr>
            <a:r>
              <a:rPr lang="zh-TW" altLang="en-US" sz="1600" dirty="0">
                <a:latin typeface="標楷體" panose="03000509000000000000" pitchFamily="65" charset="-120"/>
                <a:ea typeface="標楷體" panose="03000509000000000000" pitchFamily="65" charset="-120"/>
              </a:rPr>
              <a:t>蔣達博士，香港教育大學特殊教育與輔導學系副教授</a:t>
            </a:r>
          </a:p>
          <a:p>
            <a:pPr marL="285750" indent="-285750">
              <a:spcAft>
                <a:spcPts val="1200"/>
              </a:spcAft>
              <a:buFont typeface="Arial" panose="020B0604020202020204" pitchFamily="34" charset="0"/>
              <a:buChar char="•"/>
            </a:pPr>
            <a:r>
              <a:rPr lang="zh-TW" altLang="en-US" sz="1600" dirty="0">
                <a:latin typeface="標楷體" panose="03000509000000000000" pitchFamily="65" charset="-120"/>
                <a:ea typeface="標楷體" panose="03000509000000000000" pitchFamily="65" charset="-120"/>
              </a:rPr>
              <a:t>楊婉蘭教授，香港城市大學社會及行為科學系教授</a:t>
            </a:r>
          </a:p>
          <a:p>
            <a:pPr marL="285750" indent="-285750">
              <a:spcAft>
                <a:spcPts val="1200"/>
              </a:spcAft>
              <a:buFont typeface="Arial" panose="020B0604020202020204" pitchFamily="34" charset="0"/>
              <a:buChar char="•"/>
            </a:pPr>
            <a:r>
              <a:rPr lang="zh-TW" altLang="en-US" sz="1600" dirty="0">
                <a:latin typeface="標楷體" panose="03000509000000000000" pitchFamily="65" charset="-120"/>
                <a:ea typeface="標楷體" panose="03000509000000000000" pitchFamily="65" charset="-120"/>
              </a:rPr>
              <a:t>宋又強博士，香港大學李嘉誠醫學院生物化學系副教授</a:t>
            </a:r>
          </a:p>
          <a:p>
            <a:pPr marL="285750" indent="-285750">
              <a:spcAft>
                <a:spcPts val="1200"/>
              </a:spcAft>
              <a:buFont typeface="Arial" panose="020B0604020202020204" pitchFamily="34" charset="0"/>
              <a:buChar char="•"/>
            </a:pP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Prof. Lisa M. Warner</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1600" dirty="0">
                <a:latin typeface="標楷體" panose="03000509000000000000" pitchFamily="65" charset="-120"/>
                <a:ea typeface="標楷體" panose="03000509000000000000" pitchFamily="65" charset="-120"/>
              </a:rPr>
              <a:t>，德國柏林醫學院社會心理學教授</a:t>
            </a:r>
          </a:p>
          <a:p>
            <a:pPr marL="285750" indent="-285750">
              <a:spcAft>
                <a:spcPts val="1200"/>
              </a:spcAft>
              <a:buFont typeface="Arial" panose="020B0604020202020204" pitchFamily="34" charset="0"/>
              <a:buChar char="•"/>
            </a:pPr>
            <a:r>
              <a:rPr lang="zh-TW" altLang="en-US" sz="1600" dirty="0">
                <a:latin typeface="標楷體" panose="03000509000000000000" pitchFamily="65" charset="-120"/>
                <a:ea typeface="標楷體" panose="03000509000000000000" pitchFamily="65" charset="-120"/>
              </a:rPr>
              <a:t>何天虹教授，香港大學行為健康教研中心教授</a:t>
            </a:r>
          </a:p>
          <a:p>
            <a:pPr marL="285750" indent="-285750">
              <a:spcAft>
                <a:spcPts val="1200"/>
              </a:spcAft>
              <a:buFont typeface="Arial" panose="020B0604020202020204" pitchFamily="34" charset="0"/>
              <a:buChar char="•"/>
            </a:pPr>
            <a:r>
              <a:rPr lang="zh-TW" altLang="en-US" sz="1600" dirty="0">
                <a:latin typeface="標楷體" panose="03000509000000000000" pitchFamily="65" charset="-120"/>
                <a:ea typeface="標楷體" panose="03000509000000000000" pitchFamily="65" charset="-120"/>
              </a:rPr>
              <a:t>郭欣欣博士，香港大學護理學院助理教授</a:t>
            </a:r>
          </a:p>
          <a:p>
            <a:pPr marL="285750" indent="-285750">
              <a:spcAft>
                <a:spcPts val="1200"/>
              </a:spcAft>
              <a:buFont typeface="Arial" panose="020B0604020202020204" pitchFamily="34" charset="0"/>
              <a:buChar char="•"/>
            </a:pPr>
            <a:endParaRPr lang="zh-TW" altLang="en-US" sz="1600" dirty="0">
              <a:latin typeface="標楷體" panose="03000509000000000000" pitchFamily="65" charset="-120"/>
              <a:ea typeface="標楷體" panose="03000509000000000000" pitchFamily="65" charset="-120"/>
            </a:endParaRPr>
          </a:p>
        </p:txBody>
      </p:sp>
      <p:sp>
        <p:nvSpPr>
          <p:cNvPr id="9" name="投影片編號版面配置區 11">
            <a:extLst>
              <a:ext uri="{FF2B5EF4-FFF2-40B4-BE49-F238E27FC236}">
                <a16:creationId xmlns:a16="http://schemas.microsoft.com/office/drawing/2014/main" id="{99A30FF0-8CA8-404D-8AF2-305B277DEAC3}"/>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3</a:t>
            </a:fld>
            <a:endParaRPr lang="zh-CN" altLang="en-US" sz="2800" dirty="0">
              <a:latin typeface="+mn-lt"/>
            </a:endParaRPr>
          </a:p>
        </p:txBody>
      </p:sp>
    </p:spTree>
    <p:extLst>
      <p:ext uri="{BB962C8B-B14F-4D97-AF65-F5344CB8AC3E}">
        <p14:creationId xmlns:p14="http://schemas.microsoft.com/office/powerpoint/2010/main" val="2875599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a:extLst>
              <a:ext uri="{FF2B5EF4-FFF2-40B4-BE49-F238E27FC236}">
                <a16:creationId xmlns:a16="http://schemas.microsoft.com/office/drawing/2014/main" id="{96272165-D3E2-3652-C22E-222BF4677BF1}"/>
              </a:ext>
            </a:extLst>
          </p:cNvPr>
          <p:cNvGrpSpPr/>
          <p:nvPr/>
        </p:nvGrpSpPr>
        <p:grpSpPr>
          <a:xfrm>
            <a:off x="0" y="1889825"/>
            <a:ext cx="9144000" cy="1083601"/>
            <a:chOff x="0" y="1889825"/>
            <a:chExt cx="9144000" cy="1083601"/>
          </a:xfrm>
          <a:solidFill>
            <a:schemeClr val="accent2"/>
          </a:solidFill>
        </p:grpSpPr>
        <p:sp>
          <p:nvSpPr>
            <p:cNvPr id="5" name="矩形 4">
              <a:extLst>
                <a:ext uri="{FF2B5EF4-FFF2-40B4-BE49-F238E27FC236}">
                  <a16:creationId xmlns:a16="http://schemas.microsoft.com/office/drawing/2014/main" id="{4462E245-168A-49B0-B2E9-C346F273BF46}"/>
                </a:ext>
              </a:extLst>
            </p:cNvPr>
            <p:cNvSpPr/>
            <p:nvPr/>
          </p:nvSpPr>
          <p:spPr>
            <a:xfrm>
              <a:off x="0" y="1889825"/>
              <a:ext cx="556551" cy="1083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13051" y="1889826"/>
              <a:ext cx="75476" cy="1083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41955" y="1889826"/>
              <a:ext cx="75476" cy="1083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80906" y="1889826"/>
              <a:ext cx="75476" cy="10836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 name="TextBox 38">
              <a:extLst>
                <a:ext uri="{FF2B5EF4-FFF2-40B4-BE49-F238E27FC236}">
                  <a16:creationId xmlns:a16="http://schemas.microsoft.com/office/drawing/2014/main" id="{57F62F43-4B91-466F-9E62-F299CBBA903F}"/>
                </a:ext>
              </a:extLst>
            </p:cNvPr>
            <p:cNvSpPr txBox="1"/>
            <p:nvPr/>
          </p:nvSpPr>
          <p:spPr>
            <a:xfrm>
              <a:off x="1019857" y="1889825"/>
              <a:ext cx="8124143" cy="1081963"/>
            </a:xfrm>
            <a:prstGeom prst="rect">
              <a:avLst/>
            </a:prstGeom>
            <a:grpFill/>
          </p:spPr>
          <p:txBody>
            <a:bodyPr wrap="square" rtlCol="0" anchor="ctr">
              <a:spAutoFit/>
            </a:bodyPr>
            <a:lstStyle/>
            <a:p>
              <a:pPr algn="ctr">
                <a:lnSpc>
                  <a:spcPct val="130000"/>
                </a:lnSpc>
                <a:defRPr/>
              </a:pPr>
              <a:r>
                <a:rPr lang="en-GB" altLang="zh-HK" sz="2600" b="1" kern="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Q&amp;A</a:t>
              </a:r>
            </a:p>
            <a:p>
              <a:pPr algn="ctr">
                <a:lnSpc>
                  <a:spcPct val="130000"/>
                </a:lnSpc>
                <a:defRPr/>
              </a:pPr>
              <a:r>
                <a:rPr lang="zh-HK" altLang="en-US" sz="2600" b="1" kern="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rPr>
                <a:t>問答時間</a:t>
              </a:r>
              <a:endParaRPr lang="en-GB" altLang="zh-HK" sz="2600" b="1" kern="0" dirty="0">
                <a:solidFill>
                  <a:schemeClr val="bg1"/>
                </a:solidFill>
                <a:latin typeface="Times New Roman" panose="02020603050405020304" pitchFamily="18" charset="0"/>
                <a:ea typeface="標楷體" panose="03000509000000000000" pitchFamily="65" charset="-120"/>
                <a:cs typeface="Times New Roman" panose="02020603050405020304" pitchFamily="18" charset="0"/>
              </a:endParaRPr>
            </a:p>
          </p:txBody>
        </p:sp>
      </p:grpSp>
    </p:spTree>
    <p:extLst>
      <p:ext uri="{BB962C8B-B14F-4D97-AF65-F5344CB8AC3E}">
        <p14:creationId xmlns:p14="http://schemas.microsoft.com/office/powerpoint/2010/main" val="4896255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8">
            <a:extLst>
              <a:ext uri="{FF2B5EF4-FFF2-40B4-BE49-F238E27FC236}">
                <a16:creationId xmlns:a16="http://schemas.microsoft.com/office/drawing/2014/main" id="{5F35F963-FB5A-43D4-AAC4-FBC3CAC040C6}"/>
              </a:ext>
            </a:extLst>
          </p:cNvPr>
          <p:cNvSpPr txBox="1"/>
          <p:nvPr/>
        </p:nvSpPr>
        <p:spPr>
          <a:xfrm>
            <a:off x="1010332" y="193527"/>
            <a:ext cx="2921925" cy="562142"/>
          </a:xfrm>
          <a:prstGeom prst="rect">
            <a:avLst/>
          </a:prstGeom>
          <a:solidFill>
            <a:schemeClr val="accent4">
              <a:lumMod val="75000"/>
            </a:schemeClr>
          </a:solidFill>
        </p:spPr>
        <p:txBody>
          <a:bodyPr wrap="square" rtlCol="0">
            <a:spAutoFit/>
          </a:bodyPr>
          <a:lstStyle/>
          <a:p>
            <a:pPr>
              <a:lnSpc>
                <a:spcPct val="130000"/>
              </a:lnSpc>
              <a:defRPr/>
            </a:pPr>
            <a:r>
              <a:rPr lang="zh-HK" altLang="en-US" sz="2600" b="1" kern="0" dirty="0">
                <a:solidFill>
                  <a:schemeClr val="bg1"/>
                </a:solidFill>
                <a:latin typeface="標楷體" panose="03000509000000000000" pitchFamily="65" charset="-120"/>
                <a:ea typeface="標楷體" panose="03000509000000000000" pitchFamily="65" charset="-120"/>
              </a:rPr>
              <a:t>介入活動 </a:t>
            </a:r>
            <a:r>
              <a:rPr lang="en-US" altLang="zh-HK" sz="2600" b="1" kern="0" dirty="0">
                <a:solidFill>
                  <a:schemeClr val="bg1"/>
                </a:solidFill>
                <a:latin typeface="標楷體" panose="03000509000000000000" pitchFamily="65" charset="-120"/>
                <a:ea typeface="標楷體" panose="03000509000000000000" pitchFamily="65" charset="-120"/>
              </a:rPr>
              <a:t>- </a:t>
            </a:r>
            <a:r>
              <a:rPr lang="zh-HK" altLang="en-US" sz="2600" b="1" kern="0" dirty="0">
                <a:solidFill>
                  <a:schemeClr val="bg1"/>
                </a:solidFill>
                <a:latin typeface="標楷體" panose="03000509000000000000" pitchFamily="65" charset="-120"/>
                <a:ea typeface="標楷體" panose="03000509000000000000" pitchFamily="65" charset="-120"/>
              </a:rPr>
              <a:t>義工</a:t>
            </a: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2" name="群組 1">
            <a:extLst>
              <a:ext uri="{FF2B5EF4-FFF2-40B4-BE49-F238E27FC236}">
                <a16:creationId xmlns:a16="http://schemas.microsoft.com/office/drawing/2014/main" id="{91E0A08E-672A-4B9F-9620-23C59B6819A9}"/>
              </a:ext>
            </a:extLst>
          </p:cNvPr>
          <p:cNvGrpSpPr/>
          <p:nvPr/>
        </p:nvGrpSpPr>
        <p:grpSpPr>
          <a:xfrm>
            <a:off x="694525" y="1002182"/>
            <a:ext cx="2243087" cy="3967324"/>
            <a:chOff x="3512150" y="1002182"/>
            <a:chExt cx="2243087" cy="3967324"/>
          </a:xfrm>
        </p:grpSpPr>
        <p:grpSp>
          <p:nvGrpSpPr>
            <p:cNvPr id="36" name="群組 35">
              <a:extLst>
                <a:ext uri="{FF2B5EF4-FFF2-40B4-BE49-F238E27FC236}">
                  <a16:creationId xmlns:a16="http://schemas.microsoft.com/office/drawing/2014/main" id="{B326063C-172E-4A6D-ACB9-E814727763BD}"/>
                </a:ext>
              </a:extLst>
            </p:cNvPr>
            <p:cNvGrpSpPr/>
            <p:nvPr/>
          </p:nvGrpSpPr>
          <p:grpSpPr>
            <a:xfrm>
              <a:off x="3512150" y="1002182"/>
              <a:ext cx="2243087" cy="3967324"/>
              <a:chOff x="3512150" y="775726"/>
              <a:chExt cx="2243087" cy="4194900"/>
            </a:xfrm>
          </p:grpSpPr>
          <p:grpSp>
            <p:nvGrpSpPr>
              <p:cNvPr id="31" name="Group 24">
                <a:extLst>
                  <a:ext uri="{FF2B5EF4-FFF2-40B4-BE49-F238E27FC236}">
                    <a16:creationId xmlns:a16="http://schemas.microsoft.com/office/drawing/2014/main" id="{6B433385-A688-4A7F-B770-0DB7209B99C9}"/>
                  </a:ext>
                </a:extLst>
              </p:cNvPr>
              <p:cNvGrpSpPr/>
              <p:nvPr/>
            </p:nvGrpSpPr>
            <p:grpSpPr>
              <a:xfrm>
                <a:off x="3595237" y="775726"/>
                <a:ext cx="2160000" cy="4174247"/>
                <a:chOff x="8387179" y="1671271"/>
                <a:chExt cx="2912519" cy="4118440"/>
              </a:xfrm>
            </p:grpSpPr>
            <p:sp>
              <p:nvSpPr>
                <p:cNvPr id="32" name="Rounded Rectangle 3">
                  <a:extLst>
                    <a:ext uri="{FF2B5EF4-FFF2-40B4-BE49-F238E27FC236}">
                      <a16:creationId xmlns:a16="http://schemas.microsoft.com/office/drawing/2014/main" id="{6147DBF9-AEF4-4725-BAEA-41E09568DF47}"/>
                    </a:ext>
                  </a:extLst>
                </p:cNvPr>
                <p:cNvSpPr/>
                <p:nvPr/>
              </p:nvSpPr>
              <p:spPr>
                <a:xfrm>
                  <a:off x="8387181" y="1671271"/>
                  <a:ext cx="2912517" cy="4118440"/>
                </a:xfrm>
                <a:custGeom>
                  <a:avLst/>
                  <a:gdLst>
                    <a:gd name="connsiteX0" fmla="*/ 130869 w 1881086"/>
                    <a:gd name="connsiteY0" fmla="*/ 0 h 3024336"/>
                    <a:gd name="connsiteX1" fmla="*/ 1453307 w 1881086"/>
                    <a:gd name="connsiteY1" fmla="*/ 0 h 3024336"/>
                    <a:gd name="connsiteX2" fmla="*/ 1584176 w 1881086"/>
                    <a:gd name="connsiteY2" fmla="*/ 130869 h 3024336"/>
                    <a:gd name="connsiteX3" fmla="*/ 1584176 w 1881086"/>
                    <a:gd name="connsiteY3" fmla="*/ 131000 h 3024336"/>
                    <a:gd name="connsiteX4" fmla="*/ 1881086 w 1881086"/>
                    <a:gd name="connsiteY4" fmla="*/ 1538919 h 3024336"/>
                    <a:gd name="connsiteX5" fmla="*/ 1574806 w 1881086"/>
                    <a:gd name="connsiteY5" fmla="*/ 2939881 h 3024336"/>
                    <a:gd name="connsiteX6" fmla="*/ 1453307 w 1881086"/>
                    <a:gd name="connsiteY6" fmla="*/ 3024336 h 3024336"/>
                    <a:gd name="connsiteX7" fmla="*/ 130869 w 1881086"/>
                    <a:gd name="connsiteY7" fmla="*/ 3024336 h 3024336"/>
                    <a:gd name="connsiteX8" fmla="*/ 0 w 1881086"/>
                    <a:gd name="connsiteY8" fmla="*/ 2893467 h 3024336"/>
                    <a:gd name="connsiteX9" fmla="*/ 0 w 1881086"/>
                    <a:gd name="connsiteY9" fmla="*/ 130869 h 3024336"/>
                    <a:gd name="connsiteX10" fmla="*/ 130869 w 1881086"/>
                    <a:gd name="connsiteY10" fmla="*/ 0 h 302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81086" h="3024336">
                      <a:moveTo>
                        <a:pt x="130869" y="0"/>
                      </a:moveTo>
                      <a:lnTo>
                        <a:pt x="1453307" y="0"/>
                      </a:lnTo>
                      <a:cubicBezTo>
                        <a:pt x="1525584" y="0"/>
                        <a:pt x="1584176" y="58592"/>
                        <a:pt x="1584176" y="130869"/>
                      </a:cubicBezTo>
                      <a:lnTo>
                        <a:pt x="1584176" y="131000"/>
                      </a:lnTo>
                      <a:lnTo>
                        <a:pt x="1881086" y="1538919"/>
                      </a:lnTo>
                      <a:lnTo>
                        <a:pt x="1574806" y="2939881"/>
                      </a:lnTo>
                      <a:cubicBezTo>
                        <a:pt x="1556783" y="2989390"/>
                        <a:pt x="1509126" y="3024336"/>
                        <a:pt x="1453307" y="3024336"/>
                      </a:cubicBezTo>
                      <a:lnTo>
                        <a:pt x="130869" y="3024336"/>
                      </a:lnTo>
                      <a:cubicBezTo>
                        <a:pt x="58592" y="3024336"/>
                        <a:pt x="0" y="2965744"/>
                        <a:pt x="0" y="2893467"/>
                      </a:cubicBezTo>
                      <a:lnTo>
                        <a:pt x="0" y="130869"/>
                      </a:lnTo>
                      <a:cubicBezTo>
                        <a:pt x="0" y="58592"/>
                        <a:pt x="58592" y="0"/>
                        <a:pt x="130869" y="0"/>
                      </a:cubicBezTo>
                      <a:close/>
                    </a:path>
                  </a:pathLst>
                </a:custGeom>
                <a:solidFill>
                  <a:schemeClr val="bg1"/>
                </a:solidFill>
                <a:ln w="28575">
                  <a:solidFill>
                    <a:srgbClr val="5CBE7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solidFill>
                      <a:schemeClr val="accent1"/>
                    </a:solidFill>
                  </a:endParaRPr>
                </a:p>
              </p:txBody>
            </p:sp>
            <p:sp>
              <p:nvSpPr>
                <p:cNvPr id="33" name="Freeform: Shape 29">
                  <a:extLst>
                    <a:ext uri="{FF2B5EF4-FFF2-40B4-BE49-F238E27FC236}">
                      <a16:creationId xmlns:a16="http://schemas.microsoft.com/office/drawing/2014/main" id="{A541A7B4-89FA-4081-9144-3841C88F162F}"/>
                    </a:ext>
                  </a:extLst>
                </p:cNvPr>
                <p:cNvSpPr/>
                <p:nvPr/>
              </p:nvSpPr>
              <p:spPr>
                <a:xfrm>
                  <a:off x="8387179" y="4887808"/>
                  <a:ext cx="1029532" cy="901902"/>
                </a:xfrm>
                <a:custGeom>
                  <a:avLst/>
                  <a:gdLst>
                    <a:gd name="connsiteX0" fmla="*/ 0 w 1325574"/>
                    <a:gd name="connsiteY0" fmla="*/ 0 h 1161242"/>
                    <a:gd name="connsiteX1" fmla="*/ 1325574 w 1325574"/>
                    <a:gd name="connsiteY1" fmla="*/ 1161242 h 1161242"/>
                    <a:gd name="connsiteX2" fmla="*/ 202627 w 1325574"/>
                    <a:gd name="connsiteY2" fmla="*/ 1161242 h 1161242"/>
                    <a:gd name="connsiteX3" fmla="*/ 0 w 1325574"/>
                    <a:gd name="connsiteY3" fmla="*/ 983029 h 1161242"/>
                  </a:gdLst>
                  <a:ahLst/>
                  <a:cxnLst>
                    <a:cxn ang="0">
                      <a:pos x="connsiteX0" y="connsiteY0"/>
                    </a:cxn>
                    <a:cxn ang="0">
                      <a:pos x="connsiteX1" y="connsiteY1"/>
                    </a:cxn>
                    <a:cxn ang="0">
                      <a:pos x="connsiteX2" y="connsiteY2"/>
                    </a:cxn>
                    <a:cxn ang="0">
                      <a:pos x="connsiteX3" y="connsiteY3"/>
                    </a:cxn>
                  </a:cxnLst>
                  <a:rect l="l" t="t" r="r" b="b"/>
                  <a:pathLst>
                    <a:path w="1325574" h="1161242">
                      <a:moveTo>
                        <a:pt x="0" y="0"/>
                      </a:moveTo>
                      <a:lnTo>
                        <a:pt x="1325574" y="1161242"/>
                      </a:lnTo>
                      <a:lnTo>
                        <a:pt x="202627" y="1161242"/>
                      </a:lnTo>
                      <a:cubicBezTo>
                        <a:pt x="90719" y="1161242"/>
                        <a:pt x="0" y="1081453"/>
                        <a:pt x="0" y="983029"/>
                      </a:cubicBezTo>
                      <a:close/>
                    </a:path>
                  </a:pathLst>
                </a:custGeom>
                <a:solidFill>
                  <a:srgbClr val="5CBE7A"/>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700">
                    <a:solidFill>
                      <a:schemeClr val="accent1"/>
                    </a:solidFill>
                  </a:endParaRPr>
                </a:p>
              </p:txBody>
            </p:sp>
          </p:grpSp>
          <p:sp>
            <p:nvSpPr>
              <p:cNvPr id="34" name="TextBox 27">
                <a:extLst>
                  <a:ext uri="{FF2B5EF4-FFF2-40B4-BE49-F238E27FC236}">
                    <a16:creationId xmlns:a16="http://schemas.microsoft.com/office/drawing/2014/main" id="{E1D6DB6A-C67E-4995-90B5-5BD249808B0B}"/>
                  </a:ext>
                </a:extLst>
              </p:cNvPr>
              <p:cNvSpPr txBox="1"/>
              <p:nvPr/>
            </p:nvSpPr>
            <p:spPr>
              <a:xfrm>
                <a:off x="3512150" y="4515022"/>
                <a:ext cx="631613" cy="455604"/>
              </a:xfrm>
              <a:prstGeom prst="rect">
                <a:avLst/>
              </a:prstGeom>
              <a:noFill/>
            </p:spPr>
            <p:txBody>
              <a:bodyPr wrap="square" lIns="72000" tIns="0" rIns="72000" bIns="0" rtlCol="0" anchor="ctr">
                <a:spAutoFit/>
              </a:bodyPr>
              <a:lstStyle/>
              <a:p>
                <a:pPr algn="ctr"/>
                <a:r>
                  <a:rPr lang="en-US" altLang="ko-KR" sz="2800" b="1" dirty="0">
                    <a:solidFill>
                      <a:schemeClr val="bg1"/>
                    </a:solidFill>
                  </a:rPr>
                  <a:t>01</a:t>
                </a:r>
                <a:endParaRPr lang="ko-KR" altLang="en-US" sz="2800" b="1" dirty="0">
                  <a:solidFill>
                    <a:schemeClr val="bg1"/>
                  </a:solidFill>
                </a:endParaRPr>
              </a:p>
            </p:txBody>
          </p:sp>
        </p:grpSp>
        <p:sp>
          <p:nvSpPr>
            <p:cNvPr id="17" name="文字方塊 16">
              <a:extLst>
                <a:ext uri="{FF2B5EF4-FFF2-40B4-BE49-F238E27FC236}">
                  <a16:creationId xmlns:a16="http://schemas.microsoft.com/office/drawing/2014/main" id="{3F88A217-65BA-4A89-9CC0-7C74FDC7499F}"/>
                </a:ext>
              </a:extLst>
            </p:cNvPr>
            <p:cNvSpPr txBox="1"/>
            <p:nvPr/>
          </p:nvSpPr>
          <p:spPr>
            <a:xfrm>
              <a:off x="3595734" y="1058057"/>
              <a:ext cx="1954800" cy="2988319"/>
            </a:xfrm>
            <a:prstGeom prst="rect">
              <a:avLst/>
            </a:prstGeom>
            <a:noFill/>
          </p:spPr>
          <p:txBody>
            <a:bodyPr wrap="square">
              <a:spAutoFit/>
            </a:bodyPr>
            <a:lstStyle/>
            <a:p>
              <a:pPr>
                <a:lnSpc>
                  <a:spcPct val="150000"/>
                </a:lnSpc>
              </a:pPr>
              <a:r>
                <a:rPr lang="zh-CN" altLang="zh-HK" sz="1400" b="1"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靜觀</a:t>
              </a:r>
              <a:r>
                <a:rPr lang="zh-TW" altLang="en-US" sz="1400" b="1"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介入</a:t>
              </a:r>
              <a:endParaRPr lang="en-US" altLang="zh-TW" sz="1400" b="1"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endParaRPr>
            </a:p>
            <a:p>
              <a:pPr>
                <a:lnSpc>
                  <a:spcPct val="150000"/>
                </a:lnSpc>
              </a:pPr>
              <a:r>
                <a:rPr lang="en-US" altLang="zh-CN" sz="14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Mindfulness</a:t>
              </a:r>
              <a:endParaRPr lang="en-US" altLang="zh-CN" sz="1400" b="1"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spcBef>
                  <a:spcPts val="600"/>
                </a:spcBef>
                <a:spcAft>
                  <a:spcPts val="600"/>
                </a:spcAft>
              </a:pPr>
              <a:r>
                <a:rPr lang="zh-TW" altLang="zh-HK" sz="1600" dirty="0">
                  <a:latin typeface="標楷體" panose="03000509000000000000" pitchFamily="65" charset="-120"/>
                  <a:ea typeface="標楷體" panose="03000509000000000000" pitchFamily="65" charset="-120"/>
                </a:rPr>
                <a:t>透過溝通心靈和感官的介入，旨在</a:t>
              </a:r>
              <a:r>
                <a:rPr lang="zh-TW" altLang="en-US" sz="1600" dirty="0">
                  <a:latin typeface="標楷體" panose="03000509000000000000" pitchFamily="65" charset="-120"/>
                  <a:ea typeface="標楷體" panose="03000509000000000000" pitchFamily="65" charset="-120"/>
                </a:rPr>
                <a:t>提升長者的集中力及</a:t>
              </a:r>
              <a:r>
                <a:rPr lang="zh-CN" altLang="en-US" sz="1600" dirty="0">
                  <a:solidFill>
                    <a:srgbClr val="000000">
                      <a:hueOff val="0"/>
                      <a:satOff val="0"/>
                      <a:lumOff val="0"/>
                      <a:alphaOff val="0"/>
                    </a:srgbClr>
                  </a:solidFill>
                  <a:latin typeface="標楷體" panose="03000509000000000000" pitchFamily="65" charset="-120"/>
                  <a:ea typeface="標楷體" panose="03000509000000000000" pitchFamily="65" charset="-120"/>
                </a:rPr>
                <a:t>處之泰然</a:t>
              </a:r>
              <a:r>
                <a:rPr lang="zh-TW" altLang="en-US" sz="1600" dirty="0">
                  <a:solidFill>
                    <a:srgbClr val="000000">
                      <a:hueOff val="0"/>
                      <a:satOff val="0"/>
                      <a:lumOff val="0"/>
                      <a:alphaOff val="0"/>
                    </a:srgbClr>
                  </a:solidFill>
                  <a:latin typeface="標楷體" panose="03000509000000000000" pitchFamily="65" charset="-120"/>
                  <a:ea typeface="標楷體" panose="03000509000000000000" pitchFamily="65" charset="-120"/>
                </a:rPr>
                <a:t>的能力</a:t>
              </a:r>
              <a:r>
                <a:rPr lang="zh-TW" altLang="zh-HK" sz="1600" dirty="0">
                  <a:latin typeface="標楷體" panose="03000509000000000000" pitchFamily="65" charset="-120"/>
                  <a:ea typeface="標楷體" panose="03000509000000000000" pitchFamily="65" charset="-120"/>
                </a:rPr>
                <a:t>， 從而改善他們孤獨感或抑鬱症狀 </a:t>
              </a:r>
              <a:endParaRPr lang="en-US" altLang="zh-CN" sz="1600" dirty="0">
                <a:latin typeface="標楷體" panose="03000509000000000000" pitchFamily="65" charset="-120"/>
                <a:ea typeface="標楷體" panose="03000509000000000000" pitchFamily="65" charset="-120"/>
              </a:endParaRPr>
            </a:p>
          </p:txBody>
        </p:sp>
      </p:grpSp>
      <p:sp>
        <p:nvSpPr>
          <p:cNvPr id="38" name="文字方塊 37">
            <a:extLst>
              <a:ext uri="{FF2B5EF4-FFF2-40B4-BE49-F238E27FC236}">
                <a16:creationId xmlns:a16="http://schemas.microsoft.com/office/drawing/2014/main" id="{B98D877E-6F53-419F-8387-6B2E779625B6}"/>
              </a:ext>
            </a:extLst>
          </p:cNvPr>
          <p:cNvSpPr txBox="1"/>
          <p:nvPr/>
        </p:nvSpPr>
        <p:spPr>
          <a:xfrm>
            <a:off x="3162300" y="1146058"/>
            <a:ext cx="5852160" cy="2800767"/>
          </a:xfrm>
          <a:prstGeom prst="rect">
            <a:avLst/>
          </a:prstGeom>
          <a:noFill/>
        </p:spPr>
        <p:txBody>
          <a:bodyPr wrap="square">
            <a:spAutoFit/>
          </a:bodyPr>
          <a:lstStyle/>
          <a:p>
            <a:r>
              <a:rPr lang="zh-CN" altLang="en-US" sz="2000" b="1" dirty="0">
                <a:solidFill>
                  <a:schemeClr val="tx2">
                    <a:lumMod val="75000"/>
                  </a:schemeClr>
                </a:solidFill>
                <a:latin typeface="標楷體" panose="03000509000000000000" pitchFamily="65" charset="-120"/>
                <a:ea typeface="標楷體" panose="03000509000000000000" pitchFamily="65" charset="-120"/>
              </a:rPr>
              <a:t>訓練內容</a:t>
            </a:r>
            <a:r>
              <a:rPr lang="zh-TW" altLang="en-US" sz="2000" b="1" dirty="0">
                <a:solidFill>
                  <a:schemeClr val="tx2">
                    <a:lumMod val="75000"/>
                  </a:schemeClr>
                </a:solidFill>
                <a:latin typeface="標楷體" panose="03000509000000000000" pitchFamily="65" charset="-120"/>
                <a:ea typeface="標楷體" panose="03000509000000000000" pitchFamily="65" charset="-120"/>
              </a:rPr>
              <a:t>：</a:t>
            </a:r>
            <a:endParaRPr lang="en-US" altLang="zh-CN" sz="2000" b="1" dirty="0">
              <a:solidFill>
                <a:schemeClr val="tx2">
                  <a:lumMod val="75000"/>
                </a:schemeClr>
              </a:solidFill>
              <a:latin typeface="標楷體" panose="03000509000000000000" pitchFamily="65" charset="-120"/>
              <a:ea typeface="標楷體" panose="03000509000000000000" pitchFamily="65" charset="-120"/>
            </a:endParaRPr>
          </a:p>
          <a:p>
            <a:endParaRPr lang="en-US" altLang="zh-HK" sz="1600" b="1"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pPr marL="982663" indent="-1044000"/>
            <a:r>
              <a:rPr lang="zh-HK"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第一節</a:t>
            </a:r>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介</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紹</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研</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究</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計劃及義務工</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作</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的重要性</a:t>
            </a:r>
            <a:endParaRPr lang="en-HK"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pPr marL="982663" indent="-1044000"/>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第二節：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靜觀方法與體驗</a:t>
            </a:r>
            <a:endParaRPr lang="en-HK"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pPr marL="1042988" indent="-1103313"/>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第三節：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集中力： 如何在聆聽別人的同時專注在你的身體上</a:t>
            </a:r>
            <a:endParaRPr lang="en-HK"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pPr marL="1135063" indent="-1195388"/>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第四節：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如何使用口頭標籤和精神標籤「感覺」</a:t>
            </a:r>
            <a:endParaRPr lang="en-HK"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pPr marL="1135063" indent="-1195388"/>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第五節：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處之泰然 </a:t>
            </a:r>
            <a:endParaRPr lang="en-HK"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pPr marL="1135063" indent="-1195388"/>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第六節：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關於辨別和覺察的技巧 </a:t>
            </a:r>
          </a:p>
        </p:txBody>
      </p:sp>
      <p:sp>
        <p:nvSpPr>
          <p:cNvPr id="16" name="投影片編號版面配置區 11">
            <a:extLst>
              <a:ext uri="{FF2B5EF4-FFF2-40B4-BE49-F238E27FC236}">
                <a16:creationId xmlns:a16="http://schemas.microsoft.com/office/drawing/2014/main" id="{AC47782F-2D61-4888-98FC-7720A5D7C378}"/>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31</a:t>
            </a:fld>
            <a:endParaRPr lang="zh-CN" altLang="en-US" sz="2800" dirty="0">
              <a:latin typeface="+mn-lt"/>
            </a:endParaRPr>
          </a:p>
        </p:txBody>
      </p:sp>
    </p:spTree>
    <p:extLst>
      <p:ext uri="{BB962C8B-B14F-4D97-AF65-F5344CB8AC3E}">
        <p14:creationId xmlns:p14="http://schemas.microsoft.com/office/powerpoint/2010/main" val="1418520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8">
            <a:extLst>
              <a:ext uri="{FF2B5EF4-FFF2-40B4-BE49-F238E27FC236}">
                <a16:creationId xmlns:a16="http://schemas.microsoft.com/office/drawing/2014/main" id="{5F35F963-FB5A-43D4-AAC4-FBC3CAC040C6}"/>
              </a:ext>
            </a:extLst>
          </p:cNvPr>
          <p:cNvSpPr txBox="1"/>
          <p:nvPr/>
        </p:nvSpPr>
        <p:spPr>
          <a:xfrm>
            <a:off x="1010332" y="193527"/>
            <a:ext cx="2921925" cy="559640"/>
          </a:xfrm>
          <a:prstGeom prst="rect">
            <a:avLst/>
          </a:prstGeom>
          <a:solidFill>
            <a:schemeClr val="accent4">
              <a:lumMod val="75000"/>
            </a:schemeClr>
          </a:solidFill>
        </p:spPr>
        <p:txBody>
          <a:bodyPr wrap="square" rtlCol="0">
            <a:spAutoFit/>
          </a:bodyPr>
          <a:lstStyle/>
          <a:p>
            <a:pPr>
              <a:lnSpc>
                <a:spcPct val="130000"/>
              </a:lnSpc>
              <a:defRPr/>
            </a:pPr>
            <a:r>
              <a:rPr lang="zh-HK" altLang="en-US" sz="2600" b="1" kern="0" dirty="0">
                <a:solidFill>
                  <a:schemeClr val="bg1"/>
                </a:solidFill>
                <a:latin typeface="標楷體" panose="03000509000000000000" pitchFamily="65" charset="-120"/>
                <a:ea typeface="標楷體" panose="03000509000000000000" pitchFamily="65" charset="-120"/>
              </a:rPr>
              <a:t>介入活動 </a:t>
            </a:r>
            <a:r>
              <a:rPr lang="en-US" altLang="zh-HK" sz="2600" b="1" kern="0" dirty="0">
                <a:solidFill>
                  <a:schemeClr val="bg1"/>
                </a:solidFill>
                <a:latin typeface="標楷體" panose="03000509000000000000" pitchFamily="65" charset="-120"/>
                <a:ea typeface="標楷體" panose="03000509000000000000" pitchFamily="65" charset="-120"/>
              </a:rPr>
              <a:t>- </a:t>
            </a:r>
            <a:r>
              <a:rPr lang="zh-HK" altLang="en-US" sz="2600" b="1" kern="0" dirty="0">
                <a:solidFill>
                  <a:schemeClr val="bg1"/>
                </a:solidFill>
                <a:latin typeface="標楷體" panose="03000509000000000000" pitchFamily="65" charset="-120"/>
                <a:ea typeface="標楷體" panose="03000509000000000000" pitchFamily="65" charset="-120"/>
              </a:rPr>
              <a:t>義工</a:t>
            </a: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37" name="群組 36">
            <a:extLst>
              <a:ext uri="{FF2B5EF4-FFF2-40B4-BE49-F238E27FC236}">
                <a16:creationId xmlns:a16="http://schemas.microsoft.com/office/drawing/2014/main" id="{06453DA0-D593-449B-8DE1-68CA4BAC180F}"/>
              </a:ext>
            </a:extLst>
          </p:cNvPr>
          <p:cNvGrpSpPr/>
          <p:nvPr/>
        </p:nvGrpSpPr>
        <p:grpSpPr>
          <a:xfrm>
            <a:off x="694525" y="1002182"/>
            <a:ext cx="2238322" cy="3947791"/>
            <a:chOff x="694525" y="775726"/>
            <a:chExt cx="2238322" cy="4174247"/>
          </a:xfrm>
        </p:grpSpPr>
        <p:grpSp>
          <p:nvGrpSpPr>
            <p:cNvPr id="27" name="Group 17">
              <a:extLst>
                <a:ext uri="{FF2B5EF4-FFF2-40B4-BE49-F238E27FC236}">
                  <a16:creationId xmlns:a16="http://schemas.microsoft.com/office/drawing/2014/main" id="{F33465E4-555C-4B0E-81E0-F738A61FE793}"/>
                </a:ext>
              </a:extLst>
            </p:cNvPr>
            <p:cNvGrpSpPr/>
            <p:nvPr/>
          </p:nvGrpSpPr>
          <p:grpSpPr>
            <a:xfrm>
              <a:off x="772847" y="775726"/>
              <a:ext cx="2160000" cy="4174247"/>
              <a:chOff x="8387179" y="1671271"/>
              <a:chExt cx="2912519" cy="4118440"/>
            </a:xfrm>
          </p:grpSpPr>
          <p:sp>
            <p:nvSpPr>
              <p:cNvPr id="28" name="Rounded Rectangle 3">
                <a:extLst>
                  <a:ext uri="{FF2B5EF4-FFF2-40B4-BE49-F238E27FC236}">
                    <a16:creationId xmlns:a16="http://schemas.microsoft.com/office/drawing/2014/main" id="{14491989-66B6-4870-AB71-2D1AD5294057}"/>
                  </a:ext>
                </a:extLst>
              </p:cNvPr>
              <p:cNvSpPr/>
              <p:nvPr/>
            </p:nvSpPr>
            <p:spPr>
              <a:xfrm>
                <a:off x="8387181" y="1671271"/>
                <a:ext cx="2912517" cy="4118440"/>
              </a:xfrm>
              <a:custGeom>
                <a:avLst/>
                <a:gdLst>
                  <a:gd name="connsiteX0" fmla="*/ 130869 w 1881086"/>
                  <a:gd name="connsiteY0" fmla="*/ 0 h 3024336"/>
                  <a:gd name="connsiteX1" fmla="*/ 1453307 w 1881086"/>
                  <a:gd name="connsiteY1" fmla="*/ 0 h 3024336"/>
                  <a:gd name="connsiteX2" fmla="*/ 1584176 w 1881086"/>
                  <a:gd name="connsiteY2" fmla="*/ 130869 h 3024336"/>
                  <a:gd name="connsiteX3" fmla="*/ 1584176 w 1881086"/>
                  <a:gd name="connsiteY3" fmla="*/ 131000 h 3024336"/>
                  <a:gd name="connsiteX4" fmla="*/ 1881086 w 1881086"/>
                  <a:gd name="connsiteY4" fmla="*/ 1538919 h 3024336"/>
                  <a:gd name="connsiteX5" fmla="*/ 1574806 w 1881086"/>
                  <a:gd name="connsiteY5" fmla="*/ 2939881 h 3024336"/>
                  <a:gd name="connsiteX6" fmla="*/ 1453307 w 1881086"/>
                  <a:gd name="connsiteY6" fmla="*/ 3024336 h 3024336"/>
                  <a:gd name="connsiteX7" fmla="*/ 130869 w 1881086"/>
                  <a:gd name="connsiteY7" fmla="*/ 3024336 h 3024336"/>
                  <a:gd name="connsiteX8" fmla="*/ 0 w 1881086"/>
                  <a:gd name="connsiteY8" fmla="*/ 2893467 h 3024336"/>
                  <a:gd name="connsiteX9" fmla="*/ 0 w 1881086"/>
                  <a:gd name="connsiteY9" fmla="*/ 130869 h 3024336"/>
                  <a:gd name="connsiteX10" fmla="*/ 130869 w 1881086"/>
                  <a:gd name="connsiteY10" fmla="*/ 0 h 302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81086" h="3024336">
                    <a:moveTo>
                      <a:pt x="130869" y="0"/>
                    </a:moveTo>
                    <a:lnTo>
                      <a:pt x="1453307" y="0"/>
                    </a:lnTo>
                    <a:cubicBezTo>
                      <a:pt x="1525584" y="0"/>
                      <a:pt x="1584176" y="58592"/>
                      <a:pt x="1584176" y="130869"/>
                    </a:cubicBezTo>
                    <a:lnTo>
                      <a:pt x="1584176" y="131000"/>
                    </a:lnTo>
                    <a:lnTo>
                      <a:pt x="1881086" y="1538919"/>
                    </a:lnTo>
                    <a:lnTo>
                      <a:pt x="1574806" y="2939881"/>
                    </a:lnTo>
                    <a:cubicBezTo>
                      <a:pt x="1556783" y="2989390"/>
                      <a:pt x="1509126" y="3024336"/>
                      <a:pt x="1453307" y="3024336"/>
                    </a:cubicBezTo>
                    <a:lnTo>
                      <a:pt x="130869" y="3024336"/>
                    </a:lnTo>
                    <a:cubicBezTo>
                      <a:pt x="58592" y="3024336"/>
                      <a:pt x="0" y="2965744"/>
                      <a:pt x="0" y="2893467"/>
                    </a:cubicBezTo>
                    <a:lnTo>
                      <a:pt x="0" y="130869"/>
                    </a:lnTo>
                    <a:cubicBezTo>
                      <a:pt x="0" y="58592"/>
                      <a:pt x="58592" y="0"/>
                      <a:pt x="130869" y="0"/>
                    </a:cubicBezTo>
                    <a:close/>
                  </a:path>
                </a:pathLst>
              </a:custGeom>
              <a:solidFill>
                <a:schemeClr val="bg1"/>
              </a:solidFill>
              <a:ln w="28575">
                <a:solidFill>
                  <a:srgbClr val="82C6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a:solidFill>
                    <a:schemeClr val="accent1"/>
                  </a:solidFill>
                </a:endParaRPr>
              </a:p>
            </p:txBody>
          </p:sp>
          <p:sp>
            <p:nvSpPr>
              <p:cNvPr id="29" name="Freeform: Shape 22">
                <a:extLst>
                  <a:ext uri="{FF2B5EF4-FFF2-40B4-BE49-F238E27FC236}">
                    <a16:creationId xmlns:a16="http://schemas.microsoft.com/office/drawing/2014/main" id="{B8E966CE-FD8B-4855-AD82-74DCEFC0D29B}"/>
                  </a:ext>
                </a:extLst>
              </p:cNvPr>
              <p:cNvSpPr/>
              <p:nvPr/>
            </p:nvSpPr>
            <p:spPr>
              <a:xfrm>
                <a:off x="8387179" y="4887810"/>
                <a:ext cx="1029531" cy="901901"/>
              </a:xfrm>
              <a:custGeom>
                <a:avLst/>
                <a:gdLst>
                  <a:gd name="connsiteX0" fmla="*/ 0 w 1325574"/>
                  <a:gd name="connsiteY0" fmla="*/ 0 h 1161242"/>
                  <a:gd name="connsiteX1" fmla="*/ 1325574 w 1325574"/>
                  <a:gd name="connsiteY1" fmla="*/ 1161242 h 1161242"/>
                  <a:gd name="connsiteX2" fmla="*/ 202627 w 1325574"/>
                  <a:gd name="connsiteY2" fmla="*/ 1161242 h 1161242"/>
                  <a:gd name="connsiteX3" fmla="*/ 0 w 1325574"/>
                  <a:gd name="connsiteY3" fmla="*/ 983029 h 1161242"/>
                </a:gdLst>
                <a:ahLst/>
                <a:cxnLst>
                  <a:cxn ang="0">
                    <a:pos x="connsiteX0" y="connsiteY0"/>
                  </a:cxn>
                  <a:cxn ang="0">
                    <a:pos x="connsiteX1" y="connsiteY1"/>
                  </a:cxn>
                  <a:cxn ang="0">
                    <a:pos x="connsiteX2" y="connsiteY2"/>
                  </a:cxn>
                  <a:cxn ang="0">
                    <a:pos x="connsiteX3" y="connsiteY3"/>
                  </a:cxn>
                </a:cxnLst>
                <a:rect l="l" t="t" r="r" b="b"/>
                <a:pathLst>
                  <a:path w="1325574" h="1161242">
                    <a:moveTo>
                      <a:pt x="0" y="0"/>
                    </a:moveTo>
                    <a:lnTo>
                      <a:pt x="1325574" y="1161242"/>
                    </a:lnTo>
                    <a:lnTo>
                      <a:pt x="202627" y="1161242"/>
                    </a:lnTo>
                    <a:cubicBezTo>
                      <a:pt x="90719" y="1161242"/>
                      <a:pt x="0" y="1081453"/>
                      <a:pt x="0" y="983029"/>
                    </a:cubicBezTo>
                    <a:close/>
                  </a:path>
                </a:pathLst>
              </a:custGeom>
              <a:solidFill>
                <a:srgbClr val="82C650"/>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700">
                  <a:solidFill>
                    <a:schemeClr val="accent1"/>
                  </a:solidFill>
                </a:endParaRPr>
              </a:p>
            </p:txBody>
          </p:sp>
        </p:grpSp>
        <p:sp>
          <p:nvSpPr>
            <p:cNvPr id="30" name="TextBox 20">
              <a:extLst>
                <a:ext uri="{FF2B5EF4-FFF2-40B4-BE49-F238E27FC236}">
                  <a16:creationId xmlns:a16="http://schemas.microsoft.com/office/drawing/2014/main" id="{1F7127DC-DFBF-4571-8BBE-6B0AE4609394}"/>
                </a:ext>
              </a:extLst>
            </p:cNvPr>
            <p:cNvSpPr txBox="1"/>
            <p:nvPr/>
          </p:nvSpPr>
          <p:spPr>
            <a:xfrm>
              <a:off x="694525" y="4492912"/>
              <a:ext cx="631613" cy="455604"/>
            </a:xfrm>
            <a:prstGeom prst="rect">
              <a:avLst/>
            </a:prstGeom>
            <a:noFill/>
          </p:spPr>
          <p:txBody>
            <a:bodyPr wrap="square" lIns="72000" tIns="0" rIns="72000" bIns="0" rtlCol="0" anchor="ctr">
              <a:spAutoFit/>
            </a:bodyPr>
            <a:lstStyle/>
            <a:p>
              <a:pPr algn="ctr"/>
              <a:r>
                <a:rPr lang="en-US" altLang="ko-KR" sz="2800" b="1" dirty="0">
                  <a:solidFill>
                    <a:schemeClr val="bg1"/>
                  </a:solidFill>
                </a:rPr>
                <a:t>02</a:t>
              </a:r>
              <a:endParaRPr lang="ko-KR" altLang="en-US" sz="2800" b="1" dirty="0">
                <a:solidFill>
                  <a:schemeClr val="bg1"/>
                </a:solidFill>
              </a:endParaRPr>
            </a:p>
          </p:txBody>
        </p:sp>
      </p:grpSp>
      <p:sp>
        <p:nvSpPr>
          <p:cNvPr id="16" name="文字方塊 15">
            <a:extLst>
              <a:ext uri="{FF2B5EF4-FFF2-40B4-BE49-F238E27FC236}">
                <a16:creationId xmlns:a16="http://schemas.microsoft.com/office/drawing/2014/main" id="{98F2C60A-5708-40B3-B85F-191C8CB34CFA}"/>
              </a:ext>
            </a:extLst>
          </p:cNvPr>
          <p:cNvSpPr txBox="1"/>
          <p:nvPr/>
        </p:nvSpPr>
        <p:spPr>
          <a:xfrm>
            <a:off x="779604" y="1058056"/>
            <a:ext cx="1954800" cy="2618730"/>
          </a:xfrm>
          <a:prstGeom prst="rect">
            <a:avLst/>
          </a:prstGeom>
          <a:noFill/>
        </p:spPr>
        <p:txBody>
          <a:bodyPr wrap="square">
            <a:spAutoFit/>
          </a:bodyPr>
          <a:lstStyle/>
          <a:p>
            <a:pPr>
              <a:lnSpc>
                <a:spcPct val="150000"/>
              </a:lnSpc>
            </a:pPr>
            <a:r>
              <a:rPr lang="zh-CN" altLang="en-US" sz="1400" b="1"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積極行為</a:t>
            </a:r>
            <a:r>
              <a:rPr lang="zh-TW" altLang="en-US" sz="1400" b="1"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介入</a:t>
            </a:r>
            <a:endParaRPr lang="en-US" altLang="zh-TW" sz="1400" b="1"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endParaRPr>
          </a:p>
          <a:p>
            <a:pPr>
              <a:lnSpc>
                <a:spcPct val="150000"/>
              </a:lnSpc>
            </a:pPr>
            <a:r>
              <a:rPr lang="en-US" altLang="zh-CN" sz="14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Behavioral Activation</a:t>
            </a:r>
            <a:endParaRPr lang="en-US" altLang="zh-TW" sz="1400" b="1" dirty="0">
              <a:latin typeface="標楷體" panose="03000509000000000000" pitchFamily="65" charset="-120"/>
              <a:ea typeface="標楷體" panose="03000509000000000000" pitchFamily="65" charset="-120"/>
            </a:endParaRPr>
          </a:p>
          <a:p>
            <a:pPr>
              <a:lnSpc>
                <a:spcPct val="150000"/>
              </a:lnSpc>
              <a:spcBef>
                <a:spcPts val="600"/>
              </a:spcBef>
              <a:spcAft>
                <a:spcPts val="600"/>
              </a:spcAft>
            </a:pPr>
            <a:r>
              <a:rPr lang="zh-TW" altLang="en-US" sz="1600" dirty="0">
                <a:latin typeface="標楷體" panose="03000509000000000000" pitchFamily="65" charset="-120"/>
                <a:ea typeface="標楷體" panose="03000509000000000000" pitchFamily="65" charset="-120"/>
              </a:rPr>
              <a:t>透過增加長者參與有意義的活動，改</a:t>
            </a:r>
            <a:r>
              <a:rPr lang="zh-TW" altLang="en-HK" sz="1600" dirty="0">
                <a:latin typeface="標楷體" panose="03000509000000000000" pitchFamily="65" charset="-120"/>
                <a:ea typeface="標楷體" panose="03000509000000000000" pitchFamily="65" charset="-120"/>
              </a:rPr>
              <a:t>變</a:t>
            </a:r>
            <a:r>
              <a:rPr lang="zh-TW" altLang="en-US" sz="1600" dirty="0">
                <a:latin typeface="標楷體" panose="03000509000000000000" pitchFamily="65" charset="-120"/>
                <a:ea typeface="標楷體" panose="03000509000000000000" pitchFamily="65" charset="-120"/>
              </a:rPr>
              <a:t>日</a:t>
            </a:r>
            <a:r>
              <a:rPr lang="zh-TW" altLang="en-HK" sz="1600" dirty="0">
                <a:latin typeface="標楷體" panose="03000509000000000000" pitchFamily="65" charset="-120"/>
                <a:ea typeface="標楷體" panose="03000509000000000000" pitchFamily="65" charset="-120"/>
              </a:rPr>
              <a:t>常</a:t>
            </a:r>
            <a:r>
              <a:rPr lang="zh-TW" altLang="en-US" sz="1600" dirty="0">
                <a:latin typeface="標楷體" panose="03000509000000000000" pitchFamily="65" charset="-120"/>
                <a:ea typeface="標楷體" panose="03000509000000000000" pitchFamily="65" charset="-120"/>
              </a:rPr>
              <a:t>的行</a:t>
            </a:r>
            <a:r>
              <a:rPr lang="zh-TW" altLang="en-HK" sz="1600" dirty="0">
                <a:latin typeface="標楷體" panose="03000509000000000000" pitchFamily="65" charset="-120"/>
                <a:ea typeface="標楷體" panose="03000509000000000000" pitchFamily="65" charset="-120"/>
              </a:rPr>
              <a:t>為</a:t>
            </a:r>
            <a:r>
              <a:rPr lang="zh-TW" altLang="en-US" sz="1600" dirty="0">
                <a:latin typeface="標楷體" panose="03000509000000000000" pitchFamily="65" charset="-120"/>
                <a:ea typeface="標楷體" panose="03000509000000000000" pitchFamily="65" charset="-120"/>
              </a:rPr>
              <a:t>，從而改善他們孤獨感或抑鬱症狀</a:t>
            </a:r>
            <a:endParaRPr lang="zh-HK" altLang="en-US" sz="1600" dirty="0">
              <a:latin typeface="標楷體" panose="03000509000000000000" pitchFamily="65" charset="-120"/>
              <a:ea typeface="標楷體" panose="03000509000000000000" pitchFamily="65" charset="-120"/>
            </a:endParaRPr>
          </a:p>
        </p:txBody>
      </p:sp>
      <p:sp>
        <p:nvSpPr>
          <p:cNvPr id="39" name="文字方塊 38">
            <a:extLst>
              <a:ext uri="{FF2B5EF4-FFF2-40B4-BE49-F238E27FC236}">
                <a16:creationId xmlns:a16="http://schemas.microsoft.com/office/drawing/2014/main" id="{AE3AE453-482C-4B94-8086-DBA3C3C06C58}"/>
              </a:ext>
            </a:extLst>
          </p:cNvPr>
          <p:cNvSpPr txBox="1"/>
          <p:nvPr/>
        </p:nvSpPr>
        <p:spPr>
          <a:xfrm>
            <a:off x="3162300" y="1146058"/>
            <a:ext cx="5852160" cy="2492990"/>
          </a:xfrm>
          <a:prstGeom prst="rect">
            <a:avLst/>
          </a:prstGeom>
          <a:noFill/>
        </p:spPr>
        <p:txBody>
          <a:bodyPr wrap="square">
            <a:spAutoFit/>
          </a:bodyPr>
          <a:lstStyle/>
          <a:p>
            <a:r>
              <a:rPr lang="zh-CN" altLang="en-US" sz="2000" b="1" dirty="0">
                <a:solidFill>
                  <a:schemeClr val="tx2">
                    <a:lumMod val="75000"/>
                  </a:schemeClr>
                </a:solidFill>
                <a:latin typeface="標楷體" panose="03000509000000000000" pitchFamily="65" charset="-120"/>
                <a:ea typeface="標楷體" panose="03000509000000000000" pitchFamily="65" charset="-120"/>
              </a:rPr>
              <a:t>訓練內容</a:t>
            </a:r>
            <a:r>
              <a:rPr lang="zh-TW" altLang="en-US" sz="2000" b="1" dirty="0">
                <a:solidFill>
                  <a:schemeClr val="tx2">
                    <a:lumMod val="75000"/>
                  </a:schemeClr>
                </a:solidFill>
                <a:latin typeface="標楷體" panose="03000509000000000000" pitchFamily="65" charset="-120"/>
                <a:ea typeface="標楷體" panose="03000509000000000000" pitchFamily="65" charset="-120"/>
              </a:rPr>
              <a:t>：</a:t>
            </a:r>
            <a:endParaRPr lang="en-US" altLang="zh-CN" sz="2000" b="1" dirty="0">
              <a:solidFill>
                <a:schemeClr val="tx2">
                  <a:lumMod val="75000"/>
                </a:schemeClr>
              </a:solidFill>
              <a:latin typeface="標楷體" panose="03000509000000000000" pitchFamily="65" charset="-120"/>
              <a:ea typeface="標楷體" panose="03000509000000000000" pitchFamily="65" charset="-120"/>
            </a:endParaRPr>
          </a:p>
          <a:p>
            <a:endParaRPr lang="en-US" altLang="zh-HK" sz="1600" b="1"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HK"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第一節</a:t>
            </a:r>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介</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紹</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研</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究</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計劃及義務工</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作</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的重要性</a:t>
            </a:r>
            <a:endParaRPr lang="en-HK"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第二節：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認</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識</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積</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極</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行</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為</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訓</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練</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及行</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為</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監</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察</a:t>
            </a:r>
            <a:endParaRPr lang="en-HK"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第三節：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思</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考</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什</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麼是</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有意</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義的</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活</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動</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及活</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動</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規</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劃</a:t>
            </a:r>
            <a:endParaRPr lang="en-HK"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第四節：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克</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服</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執</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行</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活</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動</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時遇到</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的困難</a:t>
            </a:r>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 </a:t>
            </a:r>
            <a:endParaRPr lang="en-HK" altLang="zh-CN" sz="2000" b="1"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第五節：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概</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述</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電</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話</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積</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極</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行</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為</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訓</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練</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計劃的流</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程</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及練</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習</a:t>
            </a:r>
            <a:endParaRPr lang="en-HK"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第六節：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回顧訓</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練</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內</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容</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及小測</a:t>
            </a:r>
            <a:r>
              <a:rPr lang="zh-CN" altLang="en-HK" sz="2000" dirty="0">
                <a:solidFill>
                  <a:srgbClr val="000000">
                    <a:hueOff val="0"/>
                    <a:satOff val="0"/>
                    <a:lumOff val="0"/>
                    <a:alphaOff val="0"/>
                  </a:srgbClr>
                </a:solidFill>
                <a:latin typeface="標楷體" panose="03000509000000000000" pitchFamily="65" charset="-120"/>
                <a:ea typeface="標楷體" panose="03000509000000000000" pitchFamily="65" charset="-120"/>
              </a:rPr>
              <a:t>試</a:t>
            </a:r>
            <a:endParaRPr lang="zh-HK" altLang="en-US" sz="1800" dirty="0">
              <a:latin typeface="標楷體" panose="03000509000000000000" pitchFamily="65" charset="-120"/>
              <a:ea typeface="標楷體" panose="03000509000000000000" pitchFamily="65" charset="-120"/>
            </a:endParaRPr>
          </a:p>
        </p:txBody>
      </p:sp>
      <p:sp>
        <p:nvSpPr>
          <p:cNvPr id="15" name="投影片編號版面配置區 11">
            <a:extLst>
              <a:ext uri="{FF2B5EF4-FFF2-40B4-BE49-F238E27FC236}">
                <a16:creationId xmlns:a16="http://schemas.microsoft.com/office/drawing/2014/main" id="{4852F810-E19A-4233-A4F2-2AF472BCF976}"/>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32</a:t>
            </a:fld>
            <a:endParaRPr lang="zh-CN" altLang="en-US" sz="2800" dirty="0">
              <a:latin typeface="+mn-lt"/>
            </a:endParaRPr>
          </a:p>
        </p:txBody>
      </p:sp>
    </p:spTree>
    <p:extLst>
      <p:ext uri="{BB962C8B-B14F-4D97-AF65-F5344CB8AC3E}">
        <p14:creationId xmlns:p14="http://schemas.microsoft.com/office/powerpoint/2010/main" val="1919967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8">
            <a:extLst>
              <a:ext uri="{FF2B5EF4-FFF2-40B4-BE49-F238E27FC236}">
                <a16:creationId xmlns:a16="http://schemas.microsoft.com/office/drawing/2014/main" id="{5F35F963-FB5A-43D4-AAC4-FBC3CAC040C6}"/>
              </a:ext>
            </a:extLst>
          </p:cNvPr>
          <p:cNvSpPr txBox="1"/>
          <p:nvPr/>
        </p:nvSpPr>
        <p:spPr>
          <a:xfrm>
            <a:off x="1010332" y="193527"/>
            <a:ext cx="2921925" cy="559640"/>
          </a:xfrm>
          <a:prstGeom prst="rect">
            <a:avLst/>
          </a:prstGeom>
          <a:solidFill>
            <a:schemeClr val="accent4">
              <a:lumMod val="75000"/>
            </a:schemeClr>
          </a:solidFill>
        </p:spPr>
        <p:txBody>
          <a:bodyPr wrap="square" rtlCol="0">
            <a:spAutoFit/>
          </a:bodyPr>
          <a:lstStyle/>
          <a:p>
            <a:pPr>
              <a:lnSpc>
                <a:spcPct val="130000"/>
              </a:lnSpc>
              <a:defRPr/>
            </a:pPr>
            <a:r>
              <a:rPr lang="zh-HK" altLang="en-US" sz="2600" b="1" kern="0" dirty="0">
                <a:solidFill>
                  <a:schemeClr val="bg1"/>
                </a:solidFill>
                <a:latin typeface="標楷體" panose="03000509000000000000" pitchFamily="65" charset="-120"/>
                <a:ea typeface="標楷體" panose="03000509000000000000" pitchFamily="65" charset="-120"/>
              </a:rPr>
              <a:t>介入活動 </a:t>
            </a:r>
            <a:r>
              <a:rPr lang="en-US" altLang="zh-HK" sz="2600" b="1" kern="0" dirty="0">
                <a:solidFill>
                  <a:schemeClr val="bg1"/>
                </a:solidFill>
                <a:latin typeface="標楷體" panose="03000509000000000000" pitchFamily="65" charset="-120"/>
                <a:ea typeface="標楷體" panose="03000509000000000000" pitchFamily="65" charset="-120"/>
              </a:rPr>
              <a:t>- </a:t>
            </a:r>
            <a:r>
              <a:rPr lang="zh-HK" altLang="en-US" sz="2600" b="1" kern="0" dirty="0">
                <a:solidFill>
                  <a:schemeClr val="bg1"/>
                </a:solidFill>
                <a:latin typeface="標楷體" panose="03000509000000000000" pitchFamily="65" charset="-120"/>
                <a:ea typeface="標楷體" panose="03000509000000000000" pitchFamily="65" charset="-120"/>
              </a:rPr>
              <a:t>義工</a:t>
            </a: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2" name="群組 1">
            <a:extLst>
              <a:ext uri="{FF2B5EF4-FFF2-40B4-BE49-F238E27FC236}">
                <a16:creationId xmlns:a16="http://schemas.microsoft.com/office/drawing/2014/main" id="{15E3216E-8D9D-4D72-8007-1CD8076757E6}"/>
              </a:ext>
            </a:extLst>
          </p:cNvPr>
          <p:cNvGrpSpPr/>
          <p:nvPr/>
        </p:nvGrpSpPr>
        <p:grpSpPr>
          <a:xfrm>
            <a:off x="702458" y="1002182"/>
            <a:ext cx="2227942" cy="3947791"/>
            <a:chOff x="6349685" y="1002182"/>
            <a:chExt cx="2227942" cy="3947791"/>
          </a:xfrm>
        </p:grpSpPr>
        <p:grpSp>
          <p:nvGrpSpPr>
            <p:cNvPr id="35" name="群組 34">
              <a:extLst>
                <a:ext uri="{FF2B5EF4-FFF2-40B4-BE49-F238E27FC236}">
                  <a16:creationId xmlns:a16="http://schemas.microsoft.com/office/drawing/2014/main" id="{A7E21AF7-27A0-412D-828A-B00763CE8974}"/>
                </a:ext>
              </a:extLst>
            </p:cNvPr>
            <p:cNvGrpSpPr/>
            <p:nvPr/>
          </p:nvGrpSpPr>
          <p:grpSpPr>
            <a:xfrm>
              <a:off x="6349685" y="1002182"/>
              <a:ext cx="2227942" cy="3947791"/>
              <a:chOff x="6349685" y="775726"/>
              <a:chExt cx="2227942" cy="4174247"/>
            </a:xfrm>
          </p:grpSpPr>
          <p:grpSp>
            <p:nvGrpSpPr>
              <p:cNvPr id="23" name="Group 10">
                <a:extLst>
                  <a:ext uri="{FF2B5EF4-FFF2-40B4-BE49-F238E27FC236}">
                    <a16:creationId xmlns:a16="http://schemas.microsoft.com/office/drawing/2014/main" id="{B12A632D-CE9F-4451-AFFA-8A547C4A2A08}"/>
                  </a:ext>
                </a:extLst>
              </p:cNvPr>
              <p:cNvGrpSpPr/>
              <p:nvPr/>
            </p:nvGrpSpPr>
            <p:grpSpPr>
              <a:xfrm>
                <a:off x="6417627" y="775726"/>
                <a:ext cx="2160000" cy="4174247"/>
                <a:chOff x="8387179" y="1671271"/>
                <a:chExt cx="2912519" cy="4118440"/>
              </a:xfrm>
            </p:grpSpPr>
            <p:sp>
              <p:nvSpPr>
                <p:cNvPr id="24" name="Rounded Rectangle 3">
                  <a:extLst>
                    <a:ext uri="{FF2B5EF4-FFF2-40B4-BE49-F238E27FC236}">
                      <a16:creationId xmlns:a16="http://schemas.microsoft.com/office/drawing/2014/main" id="{4EFD9550-B0A2-4828-AE61-DBAEFF826C1F}"/>
                    </a:ext>
                  </a:extLst>
                </p:cNvPr>
                <p:cNvSpPr/>
                <p:nvPr/>
              </p:nvSpPr>
              <p:spPr>
                <a:xfrm>
                  <a:off x="8387181" y="1671271"/>
                  <a:ext cx="2912517" cy="4118440"/>
                </a:xfrm>
                <a:custGeom>
                  <a:avLst/>
                  <a:gdLst>
                    <a:gd name="connsiteX0" fmla="*/ 130869 w 1881086"/>
                    <a:gd name="connsiteY0" fmla="*/ 0 h 3024336"/>
                    <a:gd name="connsiteX1" fmla="*/ 1453307 w 1881086"/>
                    <a:gd name="connsiteY1" fmla="*/ 0 h 3024336"/>
                    <a:gd name="connsiteX2" fmla="*/ 1584176 w 1881086"/>
                    <a:gd name="connsiteY2" fmla="*/ 130869 h 3024336"/>
                    <a:gd name="connsiteX3" fmla="*/ 1584176 w 1881086"/>
                    <a:gd name="connsiteY3" fmla="*/ 131000 h 3024336"/>
                    <a:gd name="connsiteX4" fmla="*/ 1881086 w 1881086"/>
                    <a:gd name="connsiteY4" fmla="*/ 1538919 h 3024336"/>
                    <a:gd name="connsiteX5" fmla="*/ 1574806 w 1881086"/>
                    <a:gd name="connsiteY5" fmla="*/ 2939881 h 3024336"/>
                    <a:gd name="connsiteX6" fmla="*/ 1453307 w 1881086"/>
                    <a:gd name="connsiteY6" fmla="*/ 3024336 h 3024336"/>
                    <a:gd name="connsiteX7" fmla="*/ 130869 w 1881086"/>
                    <a:gd name="connsiteY7" fmla="*/ 3024336 h 3024336"/>
                    <a:gd name="connsiteX8" fmla="*/ 0 w 1881086"/>
                    <a:gd name="connsiteY8" fmla="*/ 2893467 h 3024336"/>
                    <a:gd name="connsiteX9" fmla="*/ 0 w 1881086"/>
                    <a:gd name="connsiteY9" fmla="*/ 130869 h 3024336"/>
                    <a:gd name="connsiteX10" fmla="*/ 130869 w 1881086"/>
                    <a:gd name="connsiteY10" fmla="*/ 0 h 302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81086" h="3024336">
                      <a:moveTo>
                        <a:pt x="130869" y="0"/>
                      </a:moveTo>
                      <a:lnTo>
                        <a:pt x="1453307" y="0"/>
                      </a:lnTo>
                      <a:cubicBezTo>
                        <a:pt x="1525584" y="0"/>
                        <a:pt x="1584176" y="58592"/>
                        <a:pt x="1584176" y="130869"/>
                      </a:cubicBezTo>
                      <a:lnTo>
                        <a:pt x="1584176" y="131000"/>
                      </a:lnTo>
                      <a:lnTo>
                        <a:pt x="1881086" y="1538919"/>
                      </a:lnTo>
                      <a:lnTo>
                        <a:pt x="1574806" y="2939881"/>
                      </a:lnTo>
                      <a:cubicBezTo>
                        <a:pt x="1556783" y="2989390"/>
                        <a:pt x="1509126" y="3024336"/>
                        <a:pt x="1453307" y="3024336"/>
                      </a:cubicBezTo>
                      <a:lnTo>
                        <a:pt x="130869" y="3024336"/>
                      </a:lnTo>
                      <a:cubicBezTo>
                        <a:pt x="58592" y="3024336"/>
                        <a:pt x="0" y="2965744"/>
                        <a:pt x="0" y="2893467"/>
                      </a:cubicBezTo>
                      <a:lnTo>
                        <a:pt x="0" y="130869"/>
                      </a:lnTo>
                      <a:cubicBezTo>
                        <a:pt x="0" y="58592"/>
                        <a:pt x="58592" y="0"/>
                        <a:pt x="130869" y="0"/>
                      </a:cubicBezTo>
                      <a:close/>
                    </a:path>
                  </a:pathLst>
                </a:custGeom>
                <a:solidFill>
                  <a:schemeClr val="bg1"/>
                </a:solidFill>
                <a:ln w="28575">
                  <a:solidFill>
                    <a:srgbClr val="2CB8AE"/>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dirty="0">
                    <a:solidFill>
                      <a:schemeClr val="accent1"/>
                    </a:solidFill>
                  </a:endParaRPr>
                </a:p>
              </p:txBody>
            </p:sp>
            <p:sp>
              <p:nvSpPr>
                <p:cNvPr id="25" name="Freeform: Shape 15">
                  <a:extLst>
                    <a:ext uri="{FF2B5EF4-FFF2-40B4-BE49-F238E27FC236}">
                      <a16:creationId xmlns:a16="http://schemas.microsoft.com/office/drawing/2014/main" id="{1C253A1F-0067-457C-8C8D-585A8E33A501}"/>
                    </a:ext>
                  </a:extLst>
                </p:cNvPr>
                <p:cNvSpPr/>
                <p:nvPr/>
              </p:nvSpPr>
              <p:spPr>
                <a:xfrm>
                  <a:off x="8387179" y="4887810"/>
                  <a:ext cx="1029531" cy="901900"/>
                </a:xfrm>
                <a:custGeom>
                  <a:avLst/>
                  <a:gdLst>
                    <a:gd name="connsiteX0" fmla="*/ 0 w 1325574"/>
                    <a:gd name="connsiteY0" fmla="*/ 0 h 1161242"/>
                    <a:gd name="connsiteX1" fmla="*/ 1325574 w 1325574"/>
                    <a:gd name="connsiteY1" fmla="*/ 1161242 h 1161242"/>
                    <a:gd name="connsiteX2" fmla="*/ 202627 w 1325574"/>
                    <a:gd name="connsiteY2" fmla="*/ 1161242 h 1161242"/>
                    <a:gd name="connsiteX3" fmla="*/ 0 w 1325574"/>
                    <a:gd name="connsiteY3" fmla="*/ 983029 h 1161242"/>
                  </a:gdLst>
                  <a:ahLst/>
                  <a:cxnLst>
                    <a:cxn ang="0">
                      <a:pos x="connsiteX0" y="connsiteY0"/>
                    </a:cxn>
                    <a:cxn ang="0">
                      <a:pos x="connsiteX1" y="connsiteY1"/>
                    </a:cxn>
                    <a:cxn ang="0">
                      <a:pos x="connsiteX2" y="connsiteY2"/>
                    </a:cxn>
                    <a:cxn ang="0">
                      <a:pos x="connsiteX3" y="connsiteY3"/>
                    </a:cxn>
                  </a:cxnLst>
                  <a:rect l="l" t="t" r="r" b="b"/>
                  <a:pathLst>
                    <a:path w="1325574" h="1161242">
                      <a:moveTo>
                        <a:pt x="0" y="0"/>
                      </a:moveTo>
                      <a:lnTo>
                        <a:pt x="1325574" y="1161242"/>
                      </a:lnTo>
                      <a:lnTo>
                        <a:pt x="202627" y="1161242"/>
                      </a:lnTo>
                      <a:cubicBezTo>
                        <a:pt x="90719" y="1161242"/>
                        <a:pt x="0" y="1081453"/>
                        <a:pt x="0" y="983029"/>
                      </a:cubicBezTo>
                      <a:close/>
                    </a:path>
                  </a:pathLst>
                </a:custGeom>
                <a:solidFill>
                  <a:srgbClr val="2CB8AE"/>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700" dirty="0">
                    <a:solidFill>
                      <a:schemeClr val="accent1"/>
                    </a:solidFill>
                  </a:endParaRPr>
                </a:p>
              </p:txBody>
            </p:sp>
          </p:grpSp>
          <p:sp>
            <p:nvSpPr>
              <p:cNvPr id="26" name="TextBox 13">
                <a:extLst>
                  <a:ext uri="{FF2B5EF4-FFF2-40B4-BE49-F238E27FC236}">
                    <a16:creationId xmlns:a16="http://schemas.microsoft.com/office/drawing/2014/main" id="{FB5E071A-3706-49D3-AA2B-97E8CF74FB17}"/>
                  </a:ext>
                </a:extLst>
              </p:cNvPr>
              <p:cNvSpPr txBox="1"/>
              <p:nvPr/>
            </p:nvSpPr>
            <p:spPr>
              <a:xfrm>
                <a:off x="6349685" y="4498078"/>
                <a:ext cx="631613" cy="430887"/>
              </a:xfrm>
              <a:prstGeom prst="rect">
                <a:avLst/>
              </a:prstGeom>
              <a:noFill/>
            </p:spPr>
            <p:txBody>
              <a:bodyPr wrap="square" lIns="72000" tIns="0" rIns="72000" bIns="0" rtlCol="0" anchor="ctr">
                <a:spAutoFit/>
              </a:bodyPr>
              <a:lstStyle/>
              <a:p>
                <a:pPr algn="ctr"/>
                <a:r>
                  <a:rPr lang="en-US" altLang="ko-KR" sz="2800" b="1" dirty="0">
                    <a:solidFill>
                      <a:schemeClr val="bg1"/>
                    </a:solidFill>
                  </a:rPr>
                  <a:t>03</a:t>
                </a:r>
                <a:endParaRPr lang="ko-KR" altLang="en-US" sz="2800" b="1" dirty="0">
                  <a:solidFill>
                    <a:schemeClr val="bg1"/>
                  </a:solidFill>
                </a:endParaRPr>
              </a:p>
            </p:txBody>
          </p:sp>
        </p:grpSp>
        <p:sp>
          <p:nvSpPr>
            <p:cNvPr id="22" name="文字方塊 21">
              <a:extLst>
                <a:ext uri="{FF2B5EF4-FFF2-40B4-BE49-F238E27FC236}">
                  <a16:creationId xmlns:a16="http://schemas.microsoft.com/office/drawing/2014/main" id="{7CF68E50-306E-4600-86D2-EC09364A0E83}"/>
                </a:ext>
              </a:extLst>
            </p:cNvPr>
            <p:cNvSpPr txBox="1"/>
            <p:nvPr/>
          </p:nvSpPr>
          <p:spPr>
            <a:xfrm>
              <a:off x="6417627" y="1058057"/>
              <a:ext cx="2087100" cy="2541786"/>
            </a:xfrm>
            <a:prstGeom prst="rect">
              <a:avLst/>
            </a:prstGeom>
            <a:noFill/>
          </p:spPr>
          <p:txBody>
            <a:bodyPr wrap="square">
              <a:spAutoFit/>
            </a:bodyPr>
            <a:lstStyle/>
            <a:p>
              <a:pPr>
                <a:lnSpc>
                  <a:spcPct val="150000"/>
                </a:lnSpc>
              </a:pPr>
              <a:r>
                <a:rPr lang="zh-TW" altLang="en-US" sz="1400" b="1"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電話「友同行」</a:t>
              </a:r>
              <a:r>
                <a:rPr lang="zh-TW" altLang="en-US" sz="1400" b="1"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介入</a:t>
              </a:r>
              <a:endParaRPr lang="en-US" altLang="zh-CN" sz="1400" b="1"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endParaRPr>
            </a:p>
            <a:p>
              <a:pPr>
                <a:lnSpc>
                  <a:spcPct val="150000"/>
                </a:lnSpc>
              </a:pPr>
              <a:r>
                <a:rPr lang="en-US" altLang="zh-CN" sz="14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Befriending</a:t>
              </a:r>
              <a:endParaRPr lang="en-US" altLang="zh-TW" sz="1400" b="1" dirty="0">
                <a:latin typeface="標楷體" panose="03000509000000000000" pitchFamily="65" charset="-120"/>
                <a:ea typeface="標楷體" panose="03000509000000000000" pitchFamily="65" charset="-120"/>
              </a:endParaRPr>
            </a:p>
            <a:p>
              <a:pPr>
                <a:lnSpc>
                  <a:spcPct val="150000"/>
                </a:lnSpc>
              </a:pPr>
              <a:r>
                <a:rPr lang="zh-TW" altLang="en-US" sz="1600" dirty="0">
                  <a:latin typeface="標楷體" panose="03000509000000000000" pitchFamily="65" charset="-120"/>
                  <a:ea typeface="標楷體" panose="03000509000000000000" pitchFamily="65" charset="-120"/>
                </a:rPr>
                <a:t>透過愉快及互動的對話，與長者有持續的傾談和討論，從</a:t>
              </a:r>
              <a:r>
                <a:rPr lang="zh-TW" altLang="en-HK" sz="1600" dirty="0">
                  <a:latin typeface="標楷體" panose="03000509000000000000" pitchFamily="65" charset="-120"/>
                  <a:ea typeface="標楷體" panose="03000509000000000000" pitchFamily="65" charset="-120"/>
                </a:rPr>
                <a:t>而</a:t>
              </a:r>
              <a:r>
                <a:rPr lang="zh-TW" altLang="en-US" sz="1600" dirty="0">
                  <a:latin typeface="標楷體" panose="03000509000000000000" pitchFamily="65" charset="-120"/>
                  <a:ea typeface="標楷體" panose="03000509000000000000" pitchFamily="65" charset="-120"/>
                </a:rPr>
                <a:t>建立關係及友誼。</a:t>
              </a:r>
              <a:endParaRPr lang="en-US" altLang="zh-TW" sz="1600" dirty="0">
                <a:latin typeface="標楷體" panose="03000509000000000000" pitchFamily="65" charset="-120"/>
                <a:ea typeface="標楷體" panose="03000509000000000000" pitchFamily="65" charset="-120"/>
              </a:endParaRPr>
            </a:p>
            <a:p>
              <a:pPr>
                <a:lnSpc>
                  <a:spcPct val="150000"/>
                </a:lnSpc>
              </a:pPr>
              <a:endParaRPr lang="en-US" altLang="zh-TW" sz="1600" dirty="0">
                <a:latin typeface="標楷體" panose="03000509000000000000" pitchFamily="65" charset="-120"/>
                <a:ea typeface="標楷體" panose="03000509000000000000" pitchFamily="65" charset="-120"/>
              </a:endParaRPr>
            </a:p>
          </p:txBody>
        </p:sp>
      </p:grpSp>
      <p:sp>
        <p:nvSpPr>
          <p:cNvPr id="38" name="文字方塊 37">
            <a:extLst>
              <a:ext uri="{FF2B5EF4-FFF2-40B4-BE49-F238E27FC236}">
                <a16:creationId xmlns:a16="http://schemas.microsoft.com/office/drawing/2014/main" id="{CD73F6EF-FE90-41C1-950B-9DBA5B6569F7}"/>
              </a:ext>
            </a:extLst>
          </p:cNvPr>
          <p:cNvSpPr txBox="1"/>
          <p:nvPr/>
        </p:nvSpPr>
        <p:spPr>
          <a:xfrm>
            <a:off x="3162300" y="1146058"/>
            <a:ext cx="5852160" cy="2492990"/>
          </a:xfrm>
          <a:prstGeom prst="rect">
            <a:avLst/>
          </a:prstGeom>
          <a:noFill/>
        </p:spPr>
        <p:txBody>
          <a:bodyPr wrap="square">
            <a:spAutoFit/>
          </a:bodyPr>
          <a:lstStyle/>
          <a:p>
            <a:r>
              <a:rPr lang="zh-CN" altLang="en-US" sz="2000" b="1" dirty="0">
                <a:solidFill>
                  <a:schemeClr val="tx2">
                    <a:lumMod val="75000"/>
                  </a:schemeClr>
                </a:solidFill>
                <a:latin typeface="標楷體" panose="03000509000000000000" pitchFamily="65" charset="-120"/>
                <a:ea typeface="標楷體" panose="03000509000000000000" pitchFamily="65" charset="-120"/>
              </a:rPr>
              <a:t>訓練內容</a:t>
            </a:r>
            <a:r>
              <a:rPr lang="zh-TW" altLang="en-US" sz="2000" b="1" dirty="0">
                <a:solidFill>
                  <a:schemeClr val="tx2">
                    <a:lumMod val="75000"/>
                  </a:schemeClr>
                </a:solidFill>
                <a:latin typeface="標楷體" panose="03000509000000000000" pitchFamily="65" charset="-120"/>
                <a:ea typeface="標楷體" panose="03000509000000000000" pitchFamily="65" charset="-120"/>
              </a:rPr>
              <a:t>：</a:t>
            </a:r>
            <a:endParaRPr lang="en-US" altLang="zh-CN" sz="2000" b="1" dirty="0">
              <a:solidFill>
                <a:schemeClr val="tx2">
                  <a:lumMod val="75000"/>
                </a:schemeClr>
              </a:solidFill>
              <a:latin typeface="標楷體" panose="03000509000000000000" pitchFamily="65" charset="-120"/>
              <a:ea typeface="標楷體" panose="03000509000000000000" pitchFamily="65" charset="-120"/>
            </a:endParaRPr>
          </a:p>
          <a:p>
            <a:endParaRPr lang="en-US" altLang="zh-HK" sz="1600" b="1"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HK"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第一節</a:t>
            </a:r>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介紹研究計劃及義務工作的重要性</a:t>
            </a:r>
            <a:endParaRPr lang="en-US"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第二節：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認識「友同行」計劃</a:t>
            </a:r>
            <a:endParaRPr lang="en-US"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第三節：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學習交談技巧及實踐方法</a:t>
            </a:r>
            <a:endParaRPr lang="en-US"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第四節：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「友同行」介入活動內容及練習</a:t>
            </a:r>
            <a:endParaRPr lang="en-US"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第五節：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電話服務安全考慮及轉介</a:t>
            </a:r>
            <a:endParaRPr lang="en-HK" altLang="zh-CN" sz="2000" dirty="0">
              <a:solidFill>
                <a:srgbClr val="000000">
                  <a:hueOff val="0"/>
                  <a:satOff val="0"/>
                  <a:lumOff val="0"/>
                  <a:alphaOff val="0"/>
                </a:srgbClr>
              </a:solidFill>
              <a:latin typeface="標楷體" panose="03000509000000000000" pitchFamily="65" charset="-120"/>
              <a:ea typeface="標楷體" panose="03000509000000000000" pitchFamily="65" charset="-120"/>
            </a:endParaRPr>
          </a:p>
          <a:p>
            <a:r>
              <a:rPr lang="zh-CN" altLang="en-US" sz="2000" b="1" dirty="0">
                <a:solidFill>
                  <a:srgbClr val="000000">
                    <a:hueOff val="0"/>
                    <a:satOff val="0"/>
                    <a:lumOff val="0"/>
                    <a:alphaOff val="0"/>
                  </a:srgbClr>
                </a:solidFill>
                <a:latin typeface="標楷體" panose="03000509000000000000" pitchFamily="65" charset="-120"/>
                <a:ea typeface="標楷體" panose="03000509000000000000" pitchFamily="65" charset="-120"/>
              </a:rPr>
              <a:t>第六節：</a:t>
            </a:r>
            <a:r>
              <a:rPr lang="zh-CN" altLang="en-US" sz="2000" dirty="0">
                <a:solidFill>
                  <a:srgbClr val="000000">
                    <a:hueOff val="0"/>
                    <a:satOff val="0"/>
                    <a:lumOff val="0"/>
                    <a:alphaOff val="0"/>
                  </a:srgbClr>
                </a:solidFill>
                <a:latin typeface="標楷體" panose="03000509000000000000" pitchFamily="65" charset="-120"/>
                <a:ea typeface="標楷體" panose="03000509000000000000" pitchFamily="65" charset="-120"/>
              </a:rPr>
              <a:t>回顧「友同行」訓練內容</a:t>
            </a:r>
          </a:p>
        </p:txBody>
      </p:sp>
      <p:sp>
        <p:nvSpPr>
          <p:cNvPr id="16" name="投影片編號版面配置區 11">
            <a:extLst>
              <a:ext uri="{FF2B5EF4-FFF2-40B4-BE49-F238E27FC236}">
                <a16:creationId xmlns:a16="http://schemas.microsoft.com/office/drawing/2014/main" id="{3EB2E7C9-A6E4-4D6E-912B-90A4E206E81D}"/>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33</a:t>
            </a:fld>
            <a:endParaRPr lang="zh-CN" altLang="en-US" sz="2800" dirty="0">
              <a:latin typeface="+mn-lt"/>
            </a:endParaRPr>
          </a:p>
        </p:txBody>
      </p:sp>
    </p:spTree>
    <p:extLst>
      <p:ext uri="{BB962C8B-B14F-4D97-AF65-F5344CB8AC3E}">
        <p14:creationId xmlns:p14="http://schemas.microsoft.com/office/powerpoint/2010/main" val="276426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58369" y="900000"/>
            <a:ext cx="8427261" cy="4060883"/>
          </a:xfrm>
        </p:spPr>
        <p:txBody>
          <a:bodyPr>
            <a:noAutofit/>
          </a:bodyPr>
          <a:lstStyle/>
          <a:p>
            <a:pPr algn="just">
              <a:lnSpc>
                <a:spcPct val="100000"/>
              </a:lnSpc>
              <a:spcBef>
                <a:spcPts val="0"/>
              </a:spcBef>
              <a:spcAft>
                <a:spcPts val="1200"/>
              </a:spcAft>
            </a:pPr>
            <a:r>
              <a:rPr lang="zh-CN" altLang="zh-HK" sz="2000" dirty="0">
                <a:latin typeface="標楷體" panose="03000509000000000000" pitchFamily="65" charset="-120"/>
                <a:ea typeface="標楷體" panose="03000509000000000000" pitchFamily="65" charset="-120"/>
              </a:rPr>
              <a:t>研究</a:t>
            </a:r>
            <a:r>
              <a:rPr lang="zh-TW" altLang="en-US" sz="2000" dirty="0">
                <a:latin typeface="標楷體" panose="03000509000000000000" pitchFamily="65" charset="-120"/>
                <a:ea typeface="標楷體" panose="03000509000000000000" pitchFamily="65" charset="-120"/>
              </a:rPr>
              <a:t>旨在評估如何透過介入保護在疫症中的長者免於孤獨，從而減輕本港長者在社交距離措施下產生的孤獨感</a:t>
            </a:r>
            <a:endParaRPr lang="en-US" altLang="zh-TW" sz="2000" dirty="0">
              <a:latin typeface="標楷體" panose="03000509000000000000" pitchFamily="65" charset="-120"/>
              <a:ea typeface="標楷體" panose="03000509000000000000" pitchFamily="65" charset="-120"/>
            </a:endParaRPr>
          </a:p>
          <a:p>
            <a:pPr algn="just">
              <a:lnSpc>
                <a:spcPct val="100000"/>
              </a:lnSpc>
              <a:spcBef>
                <a:spcPts val="0"/>
              </a:spcBef>
              <a:spcAft>
                <a:spcPts val="1200"/>
              </a:spcAft>
            </a:pPr>
            <a:r>
              <a:rPr lang="zh-CN" altLang="zh-HK" sz="2000" dirty="0">
                <a:latin typeface="標楷體" panose="03000509000000000000" pitchFamily="65" charset="-120"/>
                <a:ea typeface="標楷體" panose="03000509000000000000" pitchFamily="65" charset="-120"/>
              </a:rPr>
              <a:t>提升在疫症中的長者</a:t>
            </a:r>
            <a:r>
              <a:rPr lang="zh-TW" altLang="en-US" sz="2000" dirty="0">
                <a:latin typeface="標楷體" panose="03000509000000000000" pitchFamily="65" charset="-120"/>
                <a:ea typeface="標楷體" panose="03000509000000000000" pitchFamily="65" charset="-120"/>
              </a:rPr>
              <a:t>的</a:t>
            </a:r>
            <a:r>
              <a:rPr lang="zh-CN" altLang="zh-HK" sz="2000" dirty="0">
                <a:latin typeface="標楷體" panose="03000509000000000000" pitchFamily="65" charset="-120"/>
                <a:ea typeface="標楷體" panose="03000509000000000000" pitchFamily="65" charset="-120"/>
              </a:rPr>
              <a:t>生活質素</a:t>
            </a:r>
            <a:endParaRPr lang="en-US" altLang="zh-CN" sz="2000" dirty="0">
              <a:latin typeface="標楷體" panose="03000509000000000000" pitchFamily="65" charset="-120"/>
              <a:ea typeface="標楷體" panose="03000509000000000000" pitchFamily="65" charset="-120"/>
            </a:endParaRPr>
          </a:p>
          <a:p>
            <a:pPr algn="just">
              <a:lnSpc>
                <a:spcPct val="100000"/>
              </a:lnSpc>
              <a:spcBef>
                <a:spcPts val="0"/>
              </a:spcBef>
              <a:spcAft>
                <a:spcPts val="1200"/>
              </a:spcAft>
            </a:pPr>
            <a:r>
              <a:rPr lang="zh-TW" altLang="en-US" sz="2000" dirty="0">
                <a:latin typeface="標楷體" panose="03000509000000000000" pitchFamily="65" charset="-120"/>
                <a:ea typeface="標楷體" panose="03000509000000000000" pitchFamily="65" charset="-120"/>
              </a:rPr>
              <a:t>制定一個有效的</a:t>
            </a:r>
            <a:r>
              <a:rPr lang="zh-CN" altLang="zh-HK" sz="2000" dirty="0">
                <a:latin typeface="標楷體" panose="03000509000000000000" pitchFamily="65" charset="-120"/>
                <a:ea typeface="標楷體" panose="03000509000000000000" pitchFamily="65" charset="-120"/>
              </a:rPr>
              <a:t>介入</a:t>
            </a:r>
            <a:r>
              <a:rPr lang="zh-TW" altLang="en-US" sz="2000" dirty="0">
                <a:latin typeface="標楷體" panose="03000509000000000000" pitchFamily="65" charset="-120"/>
                <a:ea typeface="標楷體" panose="03000509000000000000" pitchFamily="65" charset="-120"/>
              </a:rPr>
              <a:t>措施以減少香港長者的孤獨感</a:t>
            </a:r>
            <a:endParaRPr lang="en-US" altLang="zh-TW" sz="2000" dirty="0">
              <a:latin typeface="標楷體" panose="03000509000000000000" pitchFamily="65" charset="-120"/>
              <a:ea typeface="標楷體" panose="03000509000000000000" pitchFamily="65" charset="-120"/>
            </a:endParaRPr>
          </a:p>
          <a:p>
            <a:pPr algn="just">
              <a:lnSpc>
                <a:spcPct val="100000"/>
              </a:lnSpc>
              <a:spcBef>
                <a:spcPts val="0"/>
              </a:spcBef>
              <a:spcAft>
                <a:spcPts val="1200"/>
              </a:spcAft>
            </a:pPr>
            <a:r>
              <a:rPr lang="zh-TW" altLang="en-US" sz="2000" dirty="0">
                <a:latin typeface="標楷體" panose="03000509000000000000" pitchFamily="65" charset="-120"/>
                <a:ea typeface="標楷體" panose="03000509000000000000" pitchFamily="65" charset="-120"/>
              </a:rPr>
              <a:t>為了減少長者的孤獨感，研究不同的社會心理介入措施</a:t>
            </a:r>
            <a:r>
              <a:rPr lang="zh-TW" altLang="en-US"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a:t>
            </a:r>
            <a:r>
              <a:rPr lang="zh-CN" altLang="zh-HK"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靜觀</a:t>
            </a:r>
            <a:r>
              <a:rPr lang="zh-TW" altLang="en-US" sz="2000"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介入</a:t>
            </a:r>
            <a:r>
              <a:rPr lang="en-US" altLang="zh-TW" sz="2000"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a:t>
            </a:r>
            <a:r>
              <a:rPr lang="en-US" altLang="zh-CN" sz="2000"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Mindfulness)</a:t>
            </a:r>
            <a:r>
              <a:rPr lang="zh-TW" altLang="en-US" sz="2000" kern="1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積極</a:t>
            </a:r>
            <a:r>
              <a:rPr lang="zh-CN" altLang="zh-HK"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行為</a:t>
            </a:r>
            <a:r>
              <a:rPr lang="zh-TW" altLang="en-US" sz="2000"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介入</a:t>
            </a:r>
            <a:r>
              <a:rPr lang="en-US" altLang="zh-TW"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a:t>
            </a:r>
            <a:r>
              <a:rPr lang="en-US" altLang="zh-CN" sz="2000"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Behavioral Activation</a:t>
            </a:r>
            <a:r>
              <a:rPr lang="en-US" altLang="zh-CN"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a:t>
            </a:r>
            <a:r>
              <a:rPr lang="zh-CN" altLang="zh-HK" sz="2000" dirty="0">
                <a:latin typeface="Georgia" panose="02040502050405020303" pitchFamily="18" charset="0"/>
                <a:ea typeface="標楷體" panose="03000509000000000000" pitchFamily="65" charset="-120"/>
              </a:rPr>
              <a:t>或</a:t>
            </a:r>
            <a:r>
              <a:rPr lang="zh-TW" altLang="zh-HK"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電話「友同行」</a:t>
            </a:r>
            <a:r>
              <a:rPr lang="en-US" altLang="zh-TW"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a:t>
            </a:r>
            <a:r>
              <a:rPr lang="en-US" altLang="zh-CN" sz="2000"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Befriending)</a:t>
            </a:r>
            <a:r>
              <a:rPr lang="zh-TW" altLang="en-US" sz="2000"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000" dirty="0">
                <a:latin typeface="標楷體" panose="03000509000000000000" pitchFamily="65" charset="-120"/>
                <a:ea typeface="標楷體" panose="03000509000000000000" pitchFamily="65" charset="-120"/>
              </a:rPr>
              <a:t>的有效性</a:t>
            </a:r>
            <a:endParaRPr lang="en-US" altLang="zh-TW" sz="2000" dirty="0">
              <a:latin typeface="標楷體" panose="03000509000000000000" pitchFamily="65" charset="-120"/>
              <a:ea typeface="標楷體" panose="03000509000000000000" pitchFamily="65" charset="-120"/>
            </a:endParaRPr>
          </a:p>
          <a:p>
            <a:pPr marL="457200" indent="-457200">
              <a:buFont typeface="+mj-lt"/>
              <a:buAutoNum type="arabicPeriod"/>
            </a:pPr>
            <a:endParaRPr lang="en-US" altLang="zh-HK" sz="2000" dirty="0">
              <a:latin typeface="標楷體" panose="03000509000000000000" pitchFamily="65" charset="-120"/>
              <a:ea typeface="標楷體" panose="03000509000000000000" pitchFamily="65" charset="-120"/>
            </a:endParaRPr>
          </a:p>
          <a:p>
            <a:pPr marL="457200" indent="-457200">
              <a:buFont typeface="+mj-lt"/>
              <a:buAutoNum type="arabicParenR"/>
            </a:pPr>
            <a:endParaRPr lang="en-US" altLang="zh-HK" sz="1800" dirty="0">
              <a:latin typeface="Georgia" panose="02040502050405020303" pitchFamily="18" charset="0"/>
            </a:endParaRPr>
          </a:p>
          <a:p>
            <a:pPr marL="457200" indent="-457200">
              <a:buFont typeface="+mj-lt"/>
              <a:buAutoNum type="arabicParenR"/>
            </a:pPr>
            <a:endParaRPr lang="zh-HK" altLang="en-US" sz="1800" dirty="0">
              <a:latin typeface="Georgia" panose="02040502050405020303" pitchFamily="18" charset="0"/>
            </a:endParaRPr>
          </a:p>
          <a:p>
            <a:pPr marL="457200" indent="-457200">
              <a:buFont typeface="+mj-lt"/>
              <a:buAutoNum type="arabicParenR"/>
            </a:pPr>
            <a:endParaRPr lang="zh-HK" altLang="en-US" sz="1800" dirty="0">
              <a:latin typeface="Georgia" panose="02040502050405020303" pitchFamily="18" charset="0"/>
            </a:endParaRPr>
          </a:p>
          <a:p>
            <a:pPr marL="457200" indent="-457200">
              <a:buFont typeface="+mj-lt"/>
              <a:buAutoNum type="arabicPeriod"/>
            </a:pPr>
            <a:endParaRPr lang="en-US" altLang="zh-HK" sz="1800" dirty="0">
              <a:latin typeface="Georgia" panose="02040502050405020303" pitchFamily="18" charset="0"/>
            </a:endParaRPr>
          </a:p>
          <a:p>
            <a:pPr marL="457200" indent="-457200">
              <a:buFont typeface="+mj-lt"/>
              <a:buAutoNum type="arabicParenR"/>
            </a:pPr>
            <a:endParaRPr lang="en-US" altLang="zh-HK" sz="1800" dirty="0">
              <a:latin typeface="Georgia" panose="02040502050405020303" pitchFamily="18" charset="0"/>
            </a:endParaRPr>
          </a:p>
          <a:p>
            <a:pPr marL="457200" indent="-457200">
              <a:buFont typeface="+mj-lt"/>
              <a:buAutoNum type="arabicParenR"/>
            </a:pPr>
            <a:endParaRPr lang="zh-HK" altLang="en-US" sz="1800" dirty="0">
              <a:latin typeface="Georgia" panose="02040502050405020303" pitchFamily="18" charset="0"/>
            </a:endParaRPr>
          </a:p>
        </p:txBody>
      </p:sp>
      <p:sp>
        <p:nvSpPr>
          <p:cNvPr id="4" name="TextBox 38">
            <a:extLst>
              <a:ext uri="{FF2B5EF4-FFF2-40B4-BE49-F238E27FC236}">
                <a16:creationId xmlns:a16="http://schemas.microsoft.com/office/drawing/2014/main" id="{5F35F963-FB5A-43D4-AAC4-FBC3CAC040C6}"/>
              </a:ext>
            </a:extLst>
          </p:cNvPr>
          <p:cNvSpPr txBox="1"/>
          <p:nvPr/>
        </p:nvSpPr>
        <p:spPr>
          <a:xfrm>
            <a:off x="1010332" y="193527"/>
            <a:ext cx="2921925" cy="559640"/>
          </a:xfrm>
          <a:prstGeom prst="rect">
            <a:avLst/>
          </a:prstGeom>
          <a:solidFill>
            <a:srgbClr val="ED7D31"/>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研究目的</a:t>
            </a:r>
            <a:endParaRPr lang="en-US" altLang="zh-CN" sz="2600" b="1" kern="0" dirty="0">
              <a:solidFill>
                <a:schemeClr val="bg1"/>
              </a:solidFill>
              <a:latin typeface="標楷體" panose="03000509000000000000" pitchFamily="65" charset="-120"/>
              <a:ea typeface="標楷體" panose="03000509000000000000" pitchFamily="65" charset="-120"/>
            </a:endParaRP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9" name="投影片編號版面配置區 11">
            <a:extLst>
              <a:ext uri="{FF2B5EF4-FFF2-40B4-BE49-F238E27FC236}">
                <a16:creationId xmlns:a16="http://schemas.microsoft.com/office/drawing/2014/main" id="{5908D7A3-FCA5-4270-82A7-DF3D2AEB9AAE}"/>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4</a:t>
            </a:fld>
            <a:endParaRPr lang="zh-CN" altLang="en-US" sz="2800" dirty="0">
              <a:latin typeface="+mn-lt"/>
            </a:endParaRPr>
          </a:p>
        </p:txBody>
      </p:sp>
    </p:spTree>
    <p:extLst>
      <p:ext uri="{BB962C8B-B14F-4D97-AF65-F5344CB8AC3E}">
        <p14:creationId xmlns:p14="http://schemas.microsoft.com/office/powerpoint/2010/main" val="115317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60000" y="900000"/>
            <a:ext cx="8541082" cy="4243500"/>
          </a:xfrm>
        </p:spPr>
        <p:txBody>
          <a:bodyPr>
            <a:normAutofit/>
          </a:bodyPr>
          <a:lstStyle/>
          <a:p>
            <a:pPr algn="just">
              <a:lnSpc>
                <a:spcPct val="100000"/>
              </a:lnSpc>
              <a:spcBef>
                <a:spcPts val="0"/>
              </a:spcBef>
              <a:spcAft>
                <a:spcPts val="1200"/>
              </a:spcAft>
            </a:pPr>
            <a:r>
              <a:rPr lang="zh-TW" altLang="en-US" sz="2000" dirty="0">
                <a:latin typeface="標楷體" panose="03000509000000000000" pitchFamily="65" charset="-120"/>
                <a:ea typeface="標楷體" panose="03000509000000000000" pitchFamily="65" charset="-120"/>
              </a:rPr>
              <a:t>是次研究招募</a:t>
            </a:r>
            <a:r>
              <a:rPr lang="zh-TW" altLang="en-US"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長者</a:t>
            </a:r>
            <a:r>
              <a:rPr lang="zh-TW" altLang="en-US" sz="2000" dirty="0">
                <a:latin typeface="Georgia" panose="02040502050405020303" pitchFamily="18" charset="0"/>
                <a:ea typeface="標楷體" panose="03000509000000000000" pitchFamily="65" charset="-120"/>
              </a:rPr>
              <a:t>及</a:t>
            </a:r>
            <a:r>
              <a:rPr lang="zh-TW" altLang="en-US"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義工</a:t>
            </a:r>
            <a:r>
              <a:rPr lang="zh-TW" altLang="en-US" sz="2000" dirty="0">
                <a:latin typeface="標楷體" panose="03000509000000000000" pitchFamily="65" charset="-120"/>
                <a:ea typeface="標楷體" panose="03000509000000000000" pitchFamily="65" charset="-120"/>
              </a:rPr>
              <a:t>為研究對象</a:t>
            </a:r>
            <a:endParaRPr lang="en-US" altLang="zh-TW" sz="2000" dirty="0">
              <a:latin typeface="標楷體" panose="03000509000000000000" pitchFamily="65" charset="-120"/>
              <a:ea typeface="標楷體" panose="03000509000000000000" pitchFamily="65" charset="-120"/>
            </a:endParaRPr>
          </a:p>
          <a:p>
            <a:pPr algn="just">
              <a:lnSpc>
                <a:spcPct val="100000"/>
              </a:lnSpc>
              <a:spcBef>
                <a:spcPts val="0"/>
              </a:spcBef>
              <a:spcAft>
                <a:spcPts val="1200"/>
              </a:spcAft>
            </a:pPr>
            <a:r>
              <a:rPr lang="zh-TW" altLang="en-US" sz="2000" dirty="0">
                <a:latin typeface="標楷體" panose="03000509000000000000" pitchFamily="65" charset="-120"/>
                <a:ea typeface="標楷體" panose="03000509000000000000" pitchFamily="65" charset="-120"/>
              </a:rPr>
              <a:t>招募</a:t>
            </a:r>
            <a:r>
              <a:rPr lang="zh-TW" altLang="en-US"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義工</a:t>
            </a:r>
            <a:r>
              <a:rPr lang="zh-TW" altLang="zh-HK" sz="2000" dirty="0">
                <a:latin typeface="Times New Roman" panose="02020603050405020304" pitchFamily="18" charset="0"/>
                <a:ea typeface="標楷體" panose="03000509000000000000" pitchFamily="65" charset="-120"/>
                <a:cs typeface="Times New Roman" panose="02020603050405020304" pitchFamily="18" charset="0"/>
              </a:rPr>
              <a:t>參與</a:t>
            </a:r>
            <a:r>
              <a:rPr lang="zh-TW" altLang="en-US" sz="2000" dirty="0">
                <a:latin typeface="標楷體" panose="03000509000000000000" pitchFamily="65" charset="-120"/>
                <a:ea typeface="標楷體" panose="03000509000000000000" pitchFamily="65" charset="-120"/>
              </a:rPr>
              <a:t>相關訓練工作坊作爲介入活動（即</a:t>
            </a:r>
            <a:r>
              <a:rPr lang="zh-CN" altLang="zh-HK"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靜觀</a:t>
            </a:r>
            <a:r>
              <a:rPr lang="zh-TW" altLang="en-US" sz="2000"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介入</a:t>
            </a:r>
            <a:r>
              <a:rPr lang="en-US" altLang="zh-TW" sz="2000"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a:t>
            </a:r>
            <a:r>
              <a:rPr lang="en-US" altLang="zh-CN" sz="2000"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Mindfulness)</a:t>
            </a:r>
            <a:r>
              <a:rPr lang="zh-TW" altLang="en-US" sz="2000" kern="100" dirty="0">
                <a:latin typeface="標楷體" panose="03000509000000000000" pitchFamily="65" charset="-120"/>
                <a:ea typeface="標楷體" panose="03000509000000000000" pitchFamily="65" charset="-120"/>
                <a:cs typeface="Times New Roman" panose="02020603050405020304" pitchFamily="18" charset="0"/>
              </a:rPr>
              <a:t>、</a:t>
            </a:r>
            <a:r>
              <a:rPr lang="zh-TW" altLang="en-US"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積極</a:t>
            </a:r>
            <a:r>
              <a:rPr lang="zh-CN" altLang="zh-HK"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行為</a:t>
            </a:r>
            <a:r>
              <a:rPr lang="zh-TW" altLang="en-US" sz="2000"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介入</a:t>
            </a:r>
            <a:r>
              <a:rPr lang="en-US" altLang="zh-TW"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a:t>
            </a:r>
            <a:r>
              <a:rPr lang="en-US" altLang="zh-CN" sz="2000"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Behavioral Activation</a:t>
            </a:r>
            <a:r>
              <a:rPr lang="en-US" altLang="zh-CN"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a:t>
            </a:r>
            <a:r>
              <a:rPr lang="zh-TW" altLang="en-US" sz="2000" kern="100" dirty="0">
                <a:latin typeface="標楷體" panose="03000509000000000000" pitchFamily="65" charset="-120"/>
                <a:ea typeface="標楷體" panose="03000509000000000000" pitchFamily="65" charset="-120"/>
                <a:cs typeface="Times New Roman" panose="02020603050405020304" pitchFamily="18" charset="0"/>
              </a:rPr>
              <a:t>、</a:t>
            </a:r>
            <a:r>
              <a:rPr lang="zh-TW" altLang="zh-HK"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電話「友同行」</a:t>
            </a:r>
            <a:r>
              <a:rPr lang="en-US" altLang="zh-TW"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a:t>
            </a:r>
            <a:r>
              <a:rPr lang="en-US" altLang="zh-CN" sz="2000"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Befriending)</a:t>
            </a:r>
            <a:r>
              <a:rPr lang="zh-TW" altLang="en-US" sz="2000" dirty="0">
                <a:latin typeface="標楷體" panose="03000509000000000000" pitchFamily="65" charset="-120"/>
                <a:ea typeface="標楷體" panose="03000509000000000000" pitchFamily="65" charset="-120"/>
              </a:rPr>
              <a:t> 或</a:t>
            </a:r>
            <a:r>
              <a:rPr lang="zh-TW" altLang="en-US" sz="2000" kern="100" dirty="0">
                <a:solidFill>
                  <a:srgbClr val="002060"/>
                </a:solidFill>
                <a:latin typeface="Georgia" panose="02040502050405020303" pitchFamily="18" charset="0"/>
                <a:ea typeface="標楷體" panose="03000509000000000000" pitchFamily="65" charset="-120"/>
                <a:cs typeface="Times New Roman" panose="02020603050405020304" pitchFamily="18" charset="0"/>
              </a:rPr>
              <a:t>心理教育培訓</a:t>
            </a:r>
            <a:r>
              <a:rPr lang="en-US" altLang="zh-TW"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a:t>
            </a:r>
            <a:r>
              <a:rPr lang="en-US" altLang="zh-TW" sz="2000"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Psychoeducation)</a:t>
            </a:r>
            <a:r>
              <a:rPr lang="zh-TW" altLang="en-US" sz="2000" dirty="0">
                <a:latin typeface="標楷體" panose="03000509000000000000" pitchFamily="65" charset="-120"/>
                <a:ea typeface="標楷體" panose="03000509000000000000" pitchFamily="65" charset="-120"/>
              </a:rPr>
              <a:t>）</a:t>
            </a:r>
            <a:endParaRPr lang="en-US" altLang="zh-TW" sz="2000" dirty="0">
              <a:latin typeface="標楷體" panose="03000509000000000000" pitchFamily="65" charset="-120"/>
              <a:ea typeface="標楷體" panose="03000509000000000000" pitchFamily="65" charset="-120"/>
              <a:cs typeface="Times New Roman" panose="02020603050405020304" pitchFamily="18" charset="0"/>
            </a:endParaRPr>
          </a:p>
          <a:p>
            <a:pPr algn="just">
              <a:lnSpc>
                <a:spcPct val="100000"/>
              </a:lnSpc>
              <a:spcBef>
                <a:spcPts val="0"/>
              </a:spcBef>
              <a:spcAft>
                <a:spcPts val="1200"/>
              </a:spcAft>
            </a:pPr>
            <a:r>
              <a:rPr lang="zh-TW" altLang="en-US" sz="2000" dirty="0">
                <a:latin typeface="標楷體" panose="03000509000000000000" pitchFamily="65" charset="-120"/>
                <a:ea typeface="標楷體" panose="03000509000000000000" pitchFamily="65" charset="-120"/>
              </a:rPr>
              <a:t>同時招募</a:t>
            </a:r>
            <a:r>
              <a:rPr lang="zh-TW" altLang="en-US" sz="2000" kern="100" dirty="0">
                <a:solidFill>
                  <a:srgbClr val="002060"/>
                </a:solidFill>
                <a:latin typeface="標楷體" panose="03000509000000000000" pitchFamily="65" charset="-120"/>
                <a:ea typeface="標楷體" panose="03000509000000000000" pitchFamily="65" charset="-120"/>
                <a:cs typeface="Times New Roman" panose="02020603050405020304" pitchFamily="18" charset="0"/>
              </a:rPr>
              <a:t>長者，</a:t>
            </a:r>
            <a:r>
              <a:rPr lang="zh-TW" altLang="en-US" sz="2000" dirty="0">
                <a:latin typeface="標楷體" panose="03000509000000000000" pitchFamily="65" charset="-120"/>
                <a:ea typeface="標楷體" panose="03000509000000000000" pitchFamily="65" charset="-120"/>
              </a:rPr>
              <a:t>接受已訓練的義工</a:t>
            </a:r>
            <a:r>
              <a:rPr lang="zh-TW" altLang="en-US" sz="2000" b="1" dirty="0">
                <a:solidFill>
                  <a:srgbClr val="FF0000"/>
                </a:solidFill>
                <a:latin typeface="標楷體" panose="03000509000000000000" pitchFamily="65" charset="-120"/>
                <a:ea typeface="標楷體" panose="03000509000000000000" pitchFamily="65" charset="-120"/>
              </a:rPr>
              <a:t>透過電話提供介入措施</a:t>
            </a:r>
            <a:endParaRPr lang="en-US" altLang="zh-TW" sz="2000" b="1" dirty="0">
              <a:solidFill>
                <a:srgbClr val="FF0000"/>
              </a:solidFill>
              <a:latin typeface="標楷體" panose="03000509000000000000" pitchFamily="65" charset="-120"/>
              <a:ea typeface="標楷體" panose="03000509000000000000" pitchFamily="65" charset="-120"/>
            </a:endParaRPr>
          </a:p>
          <a:p>
            <a:pPr algn="just">
              <a:lnSpc>
                <a:spcPct val="100000"/>
              </a:lnSpc>
              <a:spcBef>
                <a:spcPts val="0"/>
              </a:spcBef>
              <a:spcAft>
                <a:spcPts val="1200"/>
              </a:spcAft>
            </a:pPr>
            <a:r>
              <a:rPr lang="zh-TW" altLang="en-US" sz="2000" dirty="0">
                <a:latin typeface="標楷體" panose="03000509000000000000" pitchFamily="65" charset="-120"/>
                <a:ea typeface="標楷體" panose="03000509000000000000" pitchFamily="65" charset="-120"/>
              </a:rPr>
              <a:t>三臂隨機對照試驗（</a:t>
            </a:r>
            <a:r>
              <a:rPr lang="en-US" altLang="zh-TW" sz="2000" dirty="0">
                <a:latin typeface="Times New Roman" panose="02020603050405020304" pitchFamily="18" charset="0"/>
                <a:ea typeface="標楷體" panose="03000509000000000000" pitchFamily="65" charset="-120"/>
                <a:cs typeface="Times New Roman" panose="02020603050405020304" pitchFamily="18" charset="0"/>
              </a:rPr>
              <a:t>Randomized Controlled Trial, RCT</a:t>
            </a:r>
            <a:r>
              <a:rPr lang="zh-TW" altLang="en-US" sz="2000" dirty="0">
                <a:latin typeface="標楷體" panose="03000509000000000000" pitchFamily="65" charset="-120"/>
                <a:ea typeface="標楷體" panose="03000509000000000000" pitchFamily="65" charset="-120"/>
              </a:rPr>
              <a:t>）以電話提供的孤獨介入進行比較，研究不同的社會心理介入措施的有效性</a:t>
            </a:r>
            <a:endParaRPr lang="en-US" altLang="zh-TW" sz="2000" dirty="0">
              <a:latin typeface="標楷體" panose="03000509000000000000" pitchFamily="65" charset="-120"/>
              <a:ea typeface="標楷體" panose="03000509000000000000" pitchFamily="65" charset="-120"/>
            </a:endParaRPr>
          </a:p>
        </p:txBody>
      </p:sp>
      <p:sp>
        <p:nvSpPr>
          <p:cNvPr id="4" name="TextBox 38">
            <a:extLst>
              <a:ext uri="{FF2B5EF4-FFF2-40B4-BE49-F238E27FC236}">
                <a16:creationId xmlns:a16="http://schemas.microsoft.com/office/drawing/2014/main" id="{5F35F963-FB5A-43D4-AAC4-FBC3CAC040C6}"/>
              </a:ext>
            </a:extLst>
          </p:cNvPr>
          <p:cNvSpPr txBox="1"/>
          <p:nvPr/>
        </p:nvSpPr>
        <p:spPr>
          <a:xfrm>
            <a:off x="1010332" y="193527"/>
            <a:ext cx="2921925" cy="559640"/>
          </a:xfrm>
          <a:prstGeom prst="rect">
            <a:avLst/>
          </a:prstGeom>
          <a:solidFill>
            <a:schemeClr val="accent4">
              <a:lumMod val="75000"/>
            </a:schemeClr>
          </a:solidFill>
        </p:spPr>
        <p:txBody>
          <a:bodyPr wrap="square" rtlCol="0">
            <a:spAutoFit/>
          </a:bodyPr>
          <a:lstStyle/>
          <a:p>
            <a:pPr>
              <a:lnSpc>
                <a:spcPct val="130000"/>
              </a:lnSpc>
              <a:defRPr/>
            </a:pPr>
            <a:r>
              <a:rPr lang="zh-HK" altLang="en-US" sz="2600" b="1" kern="0" dirty="0">
                <a:solidFill>
                  <a:schemeClr val="bg1"/>
                </a:solidFill>
                <a:latin typeface="標楷體" panose="03000509000000000000" pitchFamily="65" charset="-120"/>
                <a:ea typeface="標楷體" panose="03000509000000000000" pitchFamily="65" charset="-120"/>
              </a:rPr>
              <a:t>研究方法</a:t>
            </a: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9" name="投影片編號版面配置區 11">
            <a:extLst>
              <a:ext uri="{FF2B5EF4-FFF2-40B4-BE49-F238E27FC236}">
                <a16:creationId xmlns:a16="http://schemas.microsoft.com/office/drawing/2014/main" id="{248B03BB-873E-4B35-B106-34C2CC03C36E}"/>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5</a:t>
            </a:fld>
            <a:endParaRPr lang="zh-CN" altLang="en-US" sz="2800" dirty="0">
              <a:latin typeface="+mn-lt"/>
            </a:endParaRPr>
          </a:p>
        </p:txBody>
      </p:sp>
    </p:spTree>
    <p:extLst>
      <p:ext uri="{BB962C8B-B14F-4D97-AF65-F5344CB8AC3E}">
        <p14:creationId xmlns:p14="http://schemas.microsoft.com/office/powerpoint/2010/main" val="952815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8">
            <a:extLst>
              <a:ext uri="{FF2B5EF4-FFF2-40B4-BE49-F238E27FC236}">
                <a16:creationId xmlns:a16="http://schemas.microsoft.com/office/drawing/2014/main" id="{5F35F963-FB5A-43D4-AAC4-FBC3CAC040C6}"/>
              </a:ext>
            </a:extLst>
          </p:cNvPr>
          <p:cNvSpPr txBox="1"/>
          <p:nvPr/>
        </p:nvSpPr>
        <p:spPr>
          <a:xfrm>
            <a:off x="1010332" y="193527"/>
            <a:ext cx="2921925" cy="559640"/>
          </a:xfrm>
          <a:prstGeom prst="rect">
            <a:avLst/>
          </a:prstGeom>
          <a:solidFill>
            <a:schemeClr val="accent4">
              <a:lumMod val="75000"/>
            </a:schemeClr>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介入流程</a:t>
            </a:r>
            <a:endParaRPr lang="zh-HK" altLang="en-US" sz="2600" b="1" kern="0" dirty="0">
              <a:solidFill>
                <a:schemeClr val="bg1"/>
              </a:solidFill>
              <a:latin typeface="標楷體" panose="03000509000000000000" pitchFamily="65" charset="-120"/>
              <a:ea typeface="標楷體" panose="03000509000000000000" pitchFamily="65" charset="-120"/>
            </a:endParaRP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9" name="投影片編號版面配置區 11">
            <a:extLst>
              <a:ext uri="{FF2B5EF4-FFF2-40B4-BE49-F238E27FC236}">
                <a16:creationId xmlns:a16="http://schemas.microsoft.com/office/drawing/2014/main" id="{248B03BB-873E-4B35-B106-34C2CC03C36E}"/>
              </a:ext>
            </a:extLst>
          </p:cNvPr>
          <p:cNvSpPr>
            <a:spLocks noGrp="1"/>
          </p:cNvSpPr>
          <p:nvPr>
            <p:ph type="sldNum" sz="quarter" idx="12"/>
          </p:nvPr>
        </p:nvSpPr>
        <p:spPr>
          <a:xfrm>
            <a:off x="0" y="273844"/>
            <a:ext cx="545725" cy="394242"/>
          </a:xfrm>
        </p:spPr>
        <p:txBody>
          <a:bodyPr/>
          <a:lstStyle/>
          <a:p>
            <a:pPr algn="ctr"/>
            <a:fld id="{8DA30472-5972-4CC7-866C-2D075E67EE51}" type="slidenum">
              <a:rPr lang="zh-CN" altLang="en-US" sz="2800" smtClean="0">
                <a:latin typeface="+mn-lt"/>
              </a:rPr>
              <a:pPr algn="ctr"/>
              <a:t>6</a:t>
            </a:fld>
            <a:endParaRPr lang="zh-CN" altLang="en-US" sz="2800" dirty="0">
              <a:latin typeface="+mn-lt"/>
            </a:endParaRPr>
          </a:p>
        </p:txBody>
      </p:sp>
      <p:grpSp>
        <p:nvGrpSpPr>
          <p:cNvPr id="10" name="Group 9">
            <a:extLst>
              <a:ext uri="{FF2B5EF4-FFF2-40B4-BE49-F238E27FC236}">
                <a16:creationId xmlns:a16="http://schemas.microsoft.com/office/drawing/2014/main" id="{69295897-5A36-4D6F-82FE-C08FF0D08F1A}"/>
              </a:ext>
            </a:extLst>
          </p:cNvPr>
          <p:cNvGrpSpPr/>
          <p:nvPr/>
        </p:nvGrpSpPr>
        <p:grpSpPr>
          <a:xfrm>
            <a:off x="183957" y="930820"/>
            <a:ext cx="8776085" cy="3993903"/>
            <a:chOff x="265249" y="772108"/>
            <a:chExt cx="8776085" cy="3993903"/>
          </a:xfrm>
        </p:grpSpPr>
        <p:sp>
          <p:nvSpPr>
            <p:cNvPr id="11" name="Pentagon 39">
              <a:extLst>
                <a:ext uri="{FF2B5EF4-FFF2-40B4-BE49-F238E27FC236}">
                  <a16:creationId xmlns:a16="http://schemas.microsoft.com/office/drawing/2014/main" id="{13559069-BA58-485B-9FA6-FF96B4C0CCFA}"/>
                </a:ext>
              </a:extLst>
            </p:cNvPr>
            <p:cNvSpPr/>
            <p:nvPr/>
          </p:nvSpPr>
          <p:spPr>
            <a:xfrm>
              <a:off x="3911472" y="2749289"/>
              <a:ext cx="845737" cy="313509"/>
            </a:xfrm>
            <a:prstGeom prst="homePlate">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zh-TW" altLang="en-US" sz="1125" dirty="0">
                  <a:latin typeface="DFKai-SB" panose="03000509000000000000" pitchFamily="65" charset="-120"/>
                  <a:ea typeface="DFKai-SB" panose="03000509000000000000" pitchFamily="65" charset="-120"/>
                </a:rPr>
                <a:t>第七</a:t>
              </a:r>
              <a:r>
                <a:rPr lang="en-US" sz="1125" dirty="0">
                  <a:latin typeface="DFKai-SB" panose="03000509000000000000" pitchFamily="65" charset="-120"/>
                  <a:ea typeface="DFKai-SB" panose="03000509000000000000" pitchFamily="65" charset="-120"/>
                </a:rPr>
                <a:t>週</a:t>
              </a:r>
            </a:p>
          </p:txBody>
        </p:sp>
        <p:sp>
          <p:nvSpPr>
            <p:cNvPr id="12" name="Right Arrow 4">
              <a:extLst>
                <a:ext uri="{FF2B5EF4-FFF2-40B4-BE49-F238E27FC236}">
                  <a16:creationId xmlns:a16="http://schemas.microsoft.com/office/drawing/2014/main" id="{5B457E54-F9DD-46AB-965B-62F605A67FA4}"/>
                </a:ext>
              </a:extLst>
            </p:cNvPr>
            <p:cNvSpPr/>
            <p:nvPr/>
          </p:nvSpPr>
          <p:spPr>
            <a:xfrm>
              <a:off x="1035718" y="2488878"/>
              <a:ext cx="7426580" cy="22313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125"/>
            </a:p>
          </p:txBody>
        </p:sp>
        <p:sp>
          <p:nvSpPr>
            <p:cNvPr id="13" name="TextBox 12">
              <a:extLst>
                <a:ext uri="{FF2B5EF4-FFF2-40B4-BE49-F238E27FC236}">
                  <a16:creationId xmlns:a16="http://schemas.microsoft.com/office/drawing/2014/main" id="{85091F99-6356-428F-BF2C-D9B470D3EF4F}"/>
                </a:ext>
              </a:extLst>
            </p:cNvPr>
            <p:cNvSpPr txBox="1"/>
            <p:nvPr/>
          </p:nvSpPr>
          <p:spPr>
            <a:xfrm>
              <a:off x="8504815" y="2458117"/>
              <a:ext cx="536519" cy="26545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125" dirty="0" err="1">
                  <a:latin typeface="DFKai-SB" panose="03000509000000000000" pitchFamily="65" charset="-120"/>
                  <a:ea typeface="DFKai-SB" panose="03000509000000000000" pitchFamily="65" charset="-120"/>
                </a:rPr>
                <a:t>完成</a:t>
              </a:r>
              <a:endParaRPr lang="en-US" sz="1125" dirty="0">
                <a:latin typeface="DFKai-SB" panose="03000509000000000000" pitchFamily="65" charset="-120"/>
                <a:ea typeface="DFKai-SB" panose="03000509000000000000" pitchFamily="65" charset="-120"/>
              </a:endParaRPr>
            </a:p>
          </p:txBody>
        </p:sp>
        <p:sp>
          <p:nvSpPr>
            <p:cNvPr id="14" name="TextBox 13">
              <a:extLst>
                <a:ext uri="{FF2B5EF4-FFF2-40B4-BE49-F238E27FC236}">
                  <a16:creationId xmlns:a16="http://schemas.microsoft.com/office/drawing/2014/main" id="{3FE47912-ABF2-4BE0-A052-71DC1D7B65D5}"/>
                </a:ext>
              </a:extLst>
            </p:cNvPr>
            <p:cNvSpPr txBox="1"/>
            <p:nvPr/>
          </p:nvSpPr>
          <p:spPr>
            <a:xfrm>
              <a:off x="3129548" y="4026802"/>
              <a:ext cx="781924" cy="4385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125" dirty="0" err="1">
                  <a:latin typeface="DFKai-SB" panose="03000509000000000000" pitchFamily="65" charset="-120"/>
                  <a:ea typeface="DFKai-SB" panose="03000509000000000000" pitchFamily="65" charset="-120"/>
                </a:rPr>
                <a:t>長者</a:t>
              </a:r>
              <a:endParaRPr lang="en-US" sz="1125" dirty="0">
                <a:latin typeface="DFKai-SB" panose="03000509000000000000" pitchFamily="65" charset="-120"/>
                <a:ea typeface="DFKai-SB" panose="03000509000000000000" pitchFamily="65" charset="-120"/>
              </a:endParaRPr>
            </a:p>
            <a:p>
              <a:pPr algn="ctr"/>
              <a:r>
                <a:rPr lang="en-US" sz="1125" dirty="0" err="1">
                  <a:latin typeface="DFKai-SB" panose="03000509000000000000" pitchFamily="65" charset="-120"/>
                  <a:ea typeface="DFKai-SB" panose="03000509000000000000" pitchFamily="65" charset="-120"/>
                </a:rPr>
                <a:t>基線問卷</a:t>
              </a:r>
              <a:endParaRPr lang="en-US" sz="1125" dirty="0">
                <a:latin typeface="DFKai-SB" panose="03000509000000000000" pitchFamily="65" charset="-120"/>
                <a:ea typeface="DFKai-SB" panose="03000509000000000000" pitchFamily="65" charset="-120"/>
              </a:endParaRPr>
            </a:p>
          </p:txBody>
        </p:sp>
        <p:sp>
          <p:nvSpPr>
            <p:cNvPr id="15" name="TextBox 14">
              <a:extLst>
                <a:ext uri="{FF2B5EF4-FFF2-40B4-BE49-F238E27FC236}">
                  <a16:creationId xmlns:a16="http://schemas.microsoft.com/office/drawing/2014/main" id="{EC1716A8-B2F2-40B6-9B63-D3010778763E}"/>
                </a:ext>
              </a:extLst>
            </p:cNvPr>
            <p:cNvSpPr txBox="1"/>
            <p:nvPr/>
          </p:nvSpPr>
          <p:spPr>
            <a:xfrm>
              <a:off x="752890" y="1340839"/>
              <a:ext cx="783513" cy="43858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125" dirty="0" err="1">
                  <a:latin typeface="DFKai-SB" panose="03000509000000000000" pitchFamily="65" charset="-120"/>
                  <a:ea typeface="DFKai-SB" panose="03000509000000000000" pitchFamily="65" charset="-120"/>
                </a:rPr>
                <a:t>義工</a:t>
              </a:r>
              <a:endParaRPr lang="en-US" sz="1125" dirty="0">
                <a:latin typeface="DFKai-SB" panose="03000509000000000000" pitchFamily="65" charset="-120"/>
                <a:ea typeface="DFKai-SB" panose="03000509000000000000" pitchFamily="65" charset="-120"/>
              </a:endParaRPr>
            </a:p>
            <a:p>
              <a:pPr algn="ctr"/>
              <a:r>
                <a:rPr lang="en-US" sz="1125" dirty="0" err="1">
                  <a:latin typeface="DFKai-SB" panose="03000509000000000000" pitchFamily="65" charset="-120"/>
                  <a:ea typeface="DFKai-SB" panose="03000509000000000000" pitchFamily="65" charset="-120"/>
                </a:rPr>
                <a:t>基線問卷</a:t>
              </a:r>
              <a:endParaRPr lang="en-US" sz="1125" dirty="0">
                <a:latin typeface="DFKai-SB" panose="03000509000000000000" pitchFamily="65" charset="-120"/>
                <a:ea typeface="DFKai-SB" panose="03000509000000000000" pitchFamily="65" charset="-120"/>
              </a:endParaRPr>
            </a:p>
          </p:txBody>
        </p:sp>
        <p:sp>
          <p:nvSpPr>
            <p:cNvPr id="16" name="Rectangle 15">
              <a:extLst>
                <a:ext uri="{FF2B5EF4-FFF2-40B4-BE49-F238E27FC236}">
                  <a16:creationId xmlns:a16="http://schemas.microsoft.com/office/drawing/2014/main" id="{4AB68B54-1569-4B26-A35A-310BB15F5022}"/>
                </a:ext>
              </a:extLst>
            </p:cNvPr>
            <p:cNvSpPr/>
            <p:nvPr/>
          </p:nvSpPr>
          <p:spPr>
            <a:xfrm>
              <a:off x="1503840" y="1727659"/>
              <a:ext cx="2330531" cy="80336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800" dirty="0" err="1">
                  <a:latin typeface="DFKai-SB" panose="03000509000000000000" pitchFamily="65" charset="-120"/>
                  <a:ea typeface="DFKai-SB" panose="03000509000000000000" pitchFamily="65" charset="-120"/>
                </a:rPr>
                <a:t>義工訓練工作坊</a:t>
              </a:r>
              <a:r>
                <a:rPr lang="en-US" sz="1800" dirty="0">
                  <a:latin typeface="DFKai-SB" panose="03000509000000000000" pitchFamily="65" charset="-120"/>
                  <a:ea typeface="DFKai-SB" panose="03000509000000000000" pitchFamily="65" charset="-120"/>
                </a:rPr>
                <a:t> </a:t>
              </a:r>
            </a:p>
            <a:p>
              <a:pPr algn="ctr"/>
              <a:r>
                <a:rPr lang="en-US" altLang="zh-TW" sz="1400" dirty="0">
                  <a:latin typeface="DFKai-SB" panose="03000509000000000000" pitchFamily="65" charset="-120"/>
                  <a:ea typeface="DFKai-SB" panose="03000509000000000000" pitchFamily="65" charset="-120"/>
                </a:rPr>
                <a:t>(</a:t>
              </a:r>
              <a:r>
                <a:rPr lang="zh-TW" altLang="en-US" sz="1400" dirty="0">
                  <a:latin typeface="DFKai-SB" panose="03000509000000000000" pitchFamily="65" charset="-120"/>
                  <a:ea typeface="DFKai-SB" panose="03000509000000000000" pitchFamily="65" charset="-120"/>
                </a:rPr>
                <a:t>為期</a:t>
              </a:r>
              <a:r>
                <a:rPr lang="en-US" altLang="zh-TW" sz="1400" dirty="0">
                  <a:latin typeface="DFKai-SB" panose="03000509000000000000" pitchFamily="65" charset="-120"/>
                  <a:ea typeface="DFKai-SB" panose="03000509000000000000" pitchFamily="65" charset="-120"/>
                </a:rPr>
                <a:t>6</a:t>
              </a:r>
              <a:r>
                <a:rPr lang="zh-TW" altLang="en-US" sz="1400" dirty="0">
                  <a:latin typeface="DFKai-SB" panose="03000509000000000000" pitchFamily="65" charset="-120"/>
                  <a:ea typeface="DFKai-SB" panose="03000509000000000000" pitchFamily="65" charset="-120"/>
                </a:rPr>
                <a:t>星期</a:t>
              </a:r>
              <a:r>
                <a:rPr lang="en-US" altLang="zh-TW" sz="1400" dirty="0">
                  <a:latin typeface="DFKai-SB" panose="03000509000000000000" pitchFamily="65" charset="-120"/>
                  <a:ea typeface="DFKai-SB" panose="03000509000000000000" pitchFamily="65" charset="-120"/>
                </a:rPr>
                <a:t>)</a:t>
              </a:r>
              <a:endParaRPr lang="en-US" sz="1400" dirty="0">
                <a:latin typeface="DFKai-SB" panose="03000509000000000000" pitchFamily="65" charset="-120"/>
                <a:ea typeface="DFKai-SB" panose="03000509000000000000" pitchFamily="65" charset="-120"/>
              </a:endParaRPr>
            </a:p>
          </p:txBody>
        </p:sp>
        <p:sp>
          <p:nvSpPr>
            <p:cNvPr id="17" name="TextBox 16">
              <a:extLst>
                <a:ext uri="{FF2B5EF4-FFF2-40B4-BE49-F238E27FC236}">
                  <a16:creationId xmlns:a16="http://schemas.microsoft.com/office/drawing/2014/main" id="{E14E03F3-9E24-47E0-8C31-35F33EBC5197}"/>
                </a:ext>
              </a:extLst>
            </p:cNvPr>
            <p:cNvSpPr txBox="1"/>
            <p:nvPr/>
          </p:nvSpPr>
          <p:spPr>
            <a:xfrm>
              <a:off x="265249" y="772108"/>
              <a:ext cx="861332" cy="323165"/>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en-US" sz="1500" b="1" dirty="0" err="1">
                  <a:solidFill>
                    <a:schemeClr val="tx1"/>
                  </a:solidFill>
                  <a:latin typeface="DFKai-SB" panose="03000509000000000000" pitchFamily="65" charset="-120"/>
                  <a:ea typeface="DFKai-SB" panose="03000509000000000000" pitchFamily="65" charset="-120"/>
                </a:rPr>
                <a:t>義工</a:t>
              </a:r>
              <a:endParaRPr lang="en-US" sz="1500" b="1" dirty="0">
                <a:solidFill>
                  <a:schemeClr val="tx1"/>
                </a:solidFill>
                <a:latin typeface="DFKai-SB" panose="03000509000000000000" pitchFamily="65" charset="-120"/>
                <a:ea typeface="DFKai-SB" panose="03000509000000000000" pitchFamily="65" charset="-120"/>
              </a:endParaRPr>
            </a:p>
          </p:txBody>
        </p:sp>
        <p:sp>
          <p:nvSpPr>
            <p:cNvPr id="18" name="TextBox 17">
              <a:extLst>
                <a:ext uri="{FF2B5EF4-FFF2-40B4-BE49-F238E27FC236}">
                  <a16:creationId xmlns:a16="http://schemas.microsoft.com/office/drawing/2014/main" id="{7D95FA62-26EF-4C83-A50C-3E68DC7253FB}"/>
                </a:ext>
              </a:extLst>
            </p:cNvPr>
            <p:cNvSpPr txBox="1"/>
            <p:nvPr/>
          </p:nvSpPr>
          <p:spPr>
            <a:xfrm>
              <a:off x="265250" y="3324353"/>
              <a:ext cx="861332" cy="323165"/>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500" b="1" dirty="0" err="1">
                  <a:solidFill>
                    <a:schemeClr val="tx1"/>
                  </a:solidFill>
                  <a:latin typeface="DFKai-SB" panose="03000509000000000000" pitchFamily="65" charset="-120"/>
                  <a:ea typeface="DFKai-SB" panose="03000509000000000000" pitchFamily="65" charset="-120"/>
                </a:rPr>
                <a:t>長者</a:t>
              </a:r>
              <a:endParaRPr lang="en-US" sz="1500" b="1" dirty="0">
                <a:solidFill>
                  <a:schemeClr val="tx1"/>
                </a:solidFill>
                <a:latin typeface="DFKai-SB" panose="03000509000000000000" pitchFamily="65" charset="-120"/>
                <a:ea typeface="DFKai-SB" panose="03000509000000000000" pitchFamily="65" charset="-120"/>
              </a:endParaRPr>
            </a:p>
          </p:txBody>
        </p:sp>
        <p:sp>
          <p:nvSpPr>
            <p:cNvPr id="19" name="Pentagon 19">
              <a:extLst>
                <a:ext uri="{FF2B5EF4-FFF2-40B4-BE49-F238E27FC236}">
                  <a16:creationId xmlns:a16="http://schemas.microsoft.com/office/drawing/2014/main" id="{4C591D17-8F2C-4493-98D2-F94E034D5CBC}"/>
                </a:ext>
              </a:extLst>
            </p:cNvPr>
            <p:cNvSpPr/>
            <p:nvPr/>
          </p:nvSpPr>
          <p:spPr>
            <a:xfrm>
              <a:off x="1536403" y="2739155"/>
              <a:ext cx="1041671" cy="313509"/>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125" dirty="0" err="1">
                  <a:latin typeface="DFKai-SB" panose="03000509000000000000" pitchFamily="65" charset="-120"/>
                  <a:ea typeface="DFKai-SB" panose="03000509000000000000" pitchFamily="65" charset="-120"/>
                </a:rPr>
                <a:t>第一週</a:t>
              </a:r>
              <a:endParaRPr lang="en-US" sz="1125" dirty="0">
                <a:latin typeface="DFKai-SB" panose="03000509000000000000" pitchFamily="65" charset="-120"/>
                <a:ea typeface="DFKai-SB" panose="03000509000000000000" pitchFamily="65" charset="-120"/>
              </a:endParaRPr>
            </a:p>
          </p:txBody>
        </p:sp>
        <p:sp>
          <p:nvSpPr>
            <p:cNvPr id="20" name="Rectangle 19">
              <a:extLst>
                <a:ext uri="{FF2B5EF4-FFF2-40B4-BE49-F238E27FC236}">
                  <a16:creationId xmlns:a16="http://schemas.microsoft.com/office/drawing/2014/main" id="{C2A2B550-6AEC-404B-A62D-CA32CE8D61D7}"/>
                </a:ext>
              </a:extLst>
            </p:cNvPr>
            <p:cNvSpPr/>
            <p:nvPr/>
          </p:nvSpPr>
          <p:spPr>
            <a:xfrm>
              <a:off x="3911472" y="1727660"/>
              <a:ext cx="2119345" cy="80336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800" dirty="0" err="1">
                  <a:latin typeface="DFKai-SB" panose="03000509000000000000" pitchFamily="65" charset="-120"/>
                  <a:ea typeface="DFKai-SB" panose="03000509000000000000" pitchFamily="65" charset="-120"/>
                </a:rPr>
                <a:t>義工</a:t>
              </a:r>
              <a:r>
                <a:rPr lang="zh-TW" altLang="en-US" sz="1800" dirty="0">
                  <a:latin typeface="DFKai-SB" panose="03000509000000000000" pitchFamily="65" charset="-120"/>
                  <a:ea typeface="DFKai-SB" panose="03000509000000000000" pitchFamily="65" charset="-120"/>
                </a:rPr>
                <a:t>為</a:t>
              </a:r>
              <a:r>
                <a:rPr lang="en-HK" sz="1800" dirty="0" err="1">
                  <a:latin typeface="DFKai-SB" panose="03000509000000000000" pitchFamily="65" charset="-120"/>
                  <a:ea typeface="DFKai-SB" panose="03000509000000000000" pitchFamily="65" charset="-120"/>
                </a:rPr>
                <a:t>長者</a:t>
              </a:r>
              <a:endParaRPr lang="en-HK" sz="1800" dirty="0">
                <a:latin typeface="DFKai-SB" panose="03000509000000000000" pitchFamily="65" charset="-120"/>
                <a:ea typeface="DFKai-SB" panose="03000509000000000000" pitchFamily="65" charset="-120"/>
              </a:endParaRPr>
            </a:p>
            <a:p>
              <a:pPr algn="ctr"/>
              <a:r>
                <a:rPr lang="en-HK" sz="1800" dirty="0" err="1">
                  <a:latin typeface="DFKai-SB" panose="03000509000000000000" pitchFamily="65" charset="-120"/>
                  <a:ea typeface="DFKai-SB" panose="03000509000000000000" pitchFamily="65" charset="-120"/>
                </a:rPr>
                <a:t>進行介入</a:t>
              </a:r>
              <a:r>
                <a:rPr lang="zh-TW" altLang="en-US" sz="1800" dirty="0">
                  <a:latin typeface="DFKai-SB" panose="03000509000000000000" pitchFamily="65" charset="-120"/>
                  <a:ea typeface="DFKai-SB" panose="03000509000000000000" pitchFamily="65" charset="-120"/>
                </a:rPr>
                <a:t>服務</a:t>
              </a:r>
              <a:endParaRPr lang="en-HK" altLang="zh-TW" sz="1800" dirty="0">
                <a:latin typeface="DFKai-SB" panose="03000509000000000000" pitchFamily="65" charset="-120"/>
                <a:ea typeface="DFKai-SB" panose="03000509000000000000" pitchFamily="65" charset="-120"/>
              </a:endParaRPr>
            </a:p>
            <a:p>
              <a:pPr algn="ctr"/>
              <a:r>
                <a:rPr lang="en-US" altLang="zh-TW" sz="1400" dirty="0">
                  <a:latin typeface="DFKai-SB" panose="03000509000000000000" pitchFamily="65" charset="-120"/>
                  <a:ea typeface="DFKai-SB" panose="03000509000000000000" pitchFamily="65" charset="-120"/>
                </a:rPr>
                <a:t>(</a:t>
              </a:r>
              <a:r>
                <a:rPr lang="zh-TW" altLang="en-US" sz="1400" dirty="0">
                  <a:latin typeface="DFKai-SB" panose="03000509000000000000" pitchFamily="65" charset="-120"/>
                  <a:ea typeface="DFKai-SB" panose="03000509000000000000" pitchFamily="65" charset="-120"/>
                </a:rPr>
                <a:t>為期</a:t>
              </a:r>
              <a:r>
                <a:rPr lang="en-US" altLang="zh-TW" sz="1400" dirty="0">
                  <a:latin typeface="DFKai-SB" panose="03000509000000000000" pitchFamily="65" charset="-120"/>
                  <a:ea typeface="DFKai-SB" panose="03000509000000000000" pitchFamily="65" charset="-120"/>
                </a:rPr>
                <a:t>6</a:t>
              </a:r>
              <a:r>
                <a:rPr lang="zh-TW" altLang="en-US" sz="1400" dirty="0">
                  <a:latin typeface="DFKai-SB" panose="03000509000000000000" pitchFamily="65" charset="-120"/>
                  <a:ea typeface="DFKai-SB" panose="03000509000000000000" pitchFamily="65" charset="-120"/>
                </a:rPr>
                <a:t>個月</a:t>
              </a:r>
              <a:r>
                <a:rPr lang="en-US" altLang="zh-TW" sz="1400" dirty="0">
                  <a:latin typeface="DFKai-SB" panose="03000509000000000000" pitchFamily="65" charset="-120"/>
                  <a:ea typeface="DFKai-SB" panose="03000509000000000000" pitchFamily="65" charset="-120"/>
                </a:rPr>
                <a:t>)</a:t>
              </a:r>
              <a:endParaRPr lang="en-US" sz="1050" dirty="0">
                <a:latin typeface="DFKai-SB" panose="03000509000000000000" pitchFamily="65" charset="-120"/>
                <a:ea typeface="DFKai-SB" panose="03000509000000000000" pitchFamily="65" charset="-120"/>
              </a:endParaRPr>
            </a:p>
          </p:txBody>
        </p:sp>
        <p:sp>
          <p:nvSpPr>
            <p:cNvPr id="21" name="TextBox 20">
              <a:extLst>
                <a:ext uri="{FF2B5EF4-FFF2-40B4-BE49-F238E27FC236}">
                  <a16:creationId xmlns:a16="http://schemas.microsoft.com/office/drawing/2014/main" id="{608EB72D-3D9B-419D-8E3C-9BA82448E02F}"/>
                </a:ext>
              </a:extLst>
            </p:cNvPr>
            <p:cNvSpPr txBox="1"/>
            <p:nvPr/>
          </p:nvSpPr>
          <p:spPr>
            <a:xfrm>
              <a:off x="3911473" y="3132806"/>
              <a:ext cx="1084142" cy="95224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600" dirty="0">
                  <a:latin typeface="DFKai-SB" panose="03000509000000000000" pitchFamily="65" charset="-120"/>
                  <a:ea typeface="DFKai-SB" panose="03000509000000000000" pitchFamily="65" charset="-120"/>
                </a:rPr>
                <a:t>長者接受</a:t>
              </a:r>
              <a:r>
                <a:rPr lang="en-US" altLang="zh-TW" sz="1600" dirty="0">
                  <a:latin typeface="DFKai-SB" panose="03000509000000000000" pitchFamily="65" charset="-120"/>
                  <a:ea typeface="DFKai-SB" panose="03000509000000000000" pitchFamily="65" charset="-120"/>
                </a:rPr>
                <a:t>4</a:t>
              </a:r>
              <a:r>
                <a:rPr lang="en-US" sz="1600" dirty="0">
                  <a:latin typeface="DFKai-SB" panose="03000509000000000000" pitchFamily="65" charset="-120"/>
                  <a:ea typeface="DFKai-SB" panose="03000509000000000000" pitchFamily="65" charset="-120"/>
                </a:rPr>
                <a:t>週介入活動</a:t>
              </a:r>
            </a:p>
            <a:p>
              <a:pPr algn="ctr"/>
              <a:endParaRPr lang="en-US" sz="788" dirty="0">
                <a:latin typeface="PMingLiU" panose="02020500000000000000" pitchFamily="18" charset="-120"/>
                <a:ea typeface="PMingLiU" panose="02020500000000000000" pitchFamily="18" charset="-120"/>
              </a:endParaRPr>
            </a:p>
          </p:txBody>
        </p:sp>
        <p:sp>
          <p:nvSpPr>
            <p:cNvPr id="22" name="TextBox 21">
              <a:extLst>
                <a:ext uri="{FF2B5EF4-FFF2-40B4-BE49-F238E27FC236}">
                  <a16:creationId xmlns:a16="http://schemas.microsoft.com/office/drawing/2014/main" id="{3AB88396-1CE1-4419-A4E2-BBBFCD1F859C}"/>
                </a:ext>
              </a:extLst>
            </p:cNvPr>
            <p:cNvSpPr txBox="1"/>
            <p:nvPr/>
          </p:nvSpPr>
          <p:spPr>
            <a:xfrm>
              <a:off x="4995615" y="4081208"/>
              <a:ext cx="2034984" cy="68480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dirty="0" err="1">
                  <a:latin typeface="DFKai-SB" panose="03000509000000000000" pitchFamily="65" charset="-120"/>
                  <a:ea typeface="DFKai-SB" panose="03000509000000000000" pitchFamily="65" charset="-120"/>
                </a:rPr>
                <a:t>長者跟進調查</a:t>
              </a:r>
              <a:r>
                <a:rPr lang="zh-TW" altLang="en-US" sz="1600" dirty="0">
                  <a:latin typeface="DFKai-SB" panose="03000509000000000000" pitchFamily="65" charset="-120"/>
                  <a:ea typeface="DFKai-SB" panose="03000509000000000000" pitchFamily="65" charset="-120"/>
                </a:rPr>
                <a:t> </a:t>
              </a:r>
              <a:endParaRPr lang="en-HK" altLang="zh-TW" sz="1600" dirty="0">
                <a:latin typeface="DFKai-SB" panose="03000509000000000000" pitchFamily="65" charset="-120"/>
                <a:ea typeface="DFKai-SB" panose="03000509000000000000" pitchFamily="65" charset="-120"/>
              </a:endParaRPr>
            </a:p>
            <a:p>
              <a:pPr algn="ctr"/>
              <a:r>
                <a:rPr lang="zh-TW" altLang="en-US" sz="1100" dirty="0">
                  <a:latin typeface="DFKai-SB" panose="03000509000000000000" pitchFamily="65" charset="-120"/>
                  <a:ea typeface="DFKai-SB" panose="03000509000000000000" pitchFamily="65" charset="-120"/>
                </a:rPr>
                <a:t>（</a:t>
              </a:r>
              <a:r>
                <a:rPr lang="zh-TW" altLang="en-US" sz="1100" i="1" dirty="0">
                  <a:latin typeface="DFKai-SB" panose="03000509000000000000" pitchFamily="65" charset="-120"/>
                  <a:ea typeface="DFKai-SB" panose="03000509000000000000" pitchFamily="65" charset="-120"/>
                </a:rPr>
                <a:t>基線後 </a:t>
              </a:r>
              <a:r>
                <a:rPr lang="en-US" altLang="zh-TW" sz="1100" i="1" dirty="0">
                  <a:latin typeface="DFKai-SB" panose="03000509000000000000" pitchFamily="65" charset="-120"/>
                  <a:ea typeface="DFKai-SB" panose="03000509000000000000" pitchFamily="65" charset="-120"/>
                </a:rPr>
                <a:t>4</a:t>
              </a:r>
              <a:r>
                <a:rPr lang="zh-TW" altLang="en-US" sz="1100" dirty="0">
                  <a:latin typeface="DFKai-SB" panose="03000509000000000000" pitchFamily="65" charset="-120"/>
                  <a:ea typeface="DFKai-SB" panose="03000509000000000000" pitchFamily="65" charset="-120"/>
                </a:rPr>
                <a:t>星期、</a:t>
              </a:r>
              <a:r>
                <a:rPr lang="en-US" altLang="zh-TW" sz="1100" dirty="0">
                  <a:latin typeface="DFKai-SB" panose="03000509000000000000" pitchFamily="65" charset="-120"/>
                  <a:ea typeface="DFKai-SB" panose="03000509000000000000" pitchFamily="65" charset="-120"/>
                </a:rPr>
                <a:t>3</a:t>
              </a:r>
              <a:r>
                <a:rPr lang="zh-TW" altLang="en-US" sz="1100" dirty="0">
                  <a:latin typeface="DFKai-SB" panose="03000509000000000000" pitchFamily="65" charset="-120"/>
                  <a:ea typeface="DFKai-SB" panose="03000509000000000000" pitchFamily="65" charset="-120"/>
                </a:rPr>
                <a:t>個月</a:t>
              </a:r>
              <a:endParaRPr lang="en-HK" altLang="zh-TW" sz="1100" dirty="0">
                <a:latin typeface="DFKai-SB" panose="03000509000000000000" pitchFamily="65" charset="-120"/>
                <a:ea typeface="DFKai-SB" panose="03000509000000000000" pitchFamily="65" charset="-120"/>
              </a:endParaRPr>
            </a:p>
            <a:p>
              <a:pPr algn="ctr"/>
              <a:r>
                <a:rPr lang="zh-TW" altLang="en-US" sz="1100" dirty="0">
                  <a:latin typeface="DFKai-SB" panose="03000509000000000000" pitchFamily="65" charset="-120"/>
                  <a:ea typeface="DFKai-SB" panose="03000509000000000000" pitchFamily="65" charset="-120"/>
                </a:rPr>
                <a:t>及</a:t>
              </a:r>
              <a:r>
                <a:rPr lang="en-US" altLang="zh-TW" sz="1100" dirty="0">
                  <a:latin typeface="DFKai-SB" panose="03000509000000000000" pitchFamily="65" charset="-120"/>
                  <a:ea typeface="DFKai-SB" panose="03000509000000000000" pitchFamily="65" charset="-120"/>
                </a:rPr>
                <a:t>6</a:t>
              </a:r>
              <a:r>
                <a:rPr lang="zh-TW" altLang="en-US" sz="1100" dirty="0">
                  <a:latin typeface="DFKai-SB" panose="03000509000000000000" pitchFamily="65" charset="-120"/>
                  <a:ea typeface="DFKai-SB" panose="03000509000000000000" pitchFamily="65" charset="-120"/>
                </a:rPr>
                <a:t>個月）</a:t>
              </a:r>
              <a:endParaRPr lang="en-US" sz="1100" dirty="0">
                <a:latin typeface="DFKai-SB" panose="03000509000000000000" pitchFamily="65" charset="-120"/>
                <a:ea typeface="DFKai-SB" panose="03000509000000000000" pitchFamily="65" charset="-120"/>
              </a:endParaRPr>
            </a:p>
          </p:txBody>
        </p:sp>
        <p:sp>
          <p:nvSpPr>
            <p:cNvPr id="23" name="Pentagon 59">
              <a:extLst>
                <a:ext uri="{FF2B5EF4-FFF2-40B4-BE49-F238E27FC236}">
                  <a16:creationId xmlns:a16="http://schemas.microsoft.com/office/drawing/2014/main" id="{7ACA3200-3299-4FF5-817F-0E229717BDAA}"/>
                </a:ext>
              </a:extLst>
            </p:cNvPr>
            <p:cNvSpPr/>
            <p:nvPr/>
          </p:nvSpPr>
          <p:spPr>
            <a:xfrm>
              <a:off x="6276613" y="2756033"/>
              <a:ext cx="1897919" cy="313509"/>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125" dirty="0" err="1">
                  <a:latin typeface="DFKai-SB" panose="03000509000000000000" pitchFamily="65" charset="-120"/>
                  <a:ea typeface="DFKai-SB" panose="03000509000000000000" pitchFamily="65" charset="-120"/>
                </a:rPr>
                <a:t>第十三個月</a:t>
              </a:r>
              <a:endParaRPr lang="en-US" sz="1125" dirty="0">
                <a:latin typeface="DFKai-SB" panose="03000509000000000000" pitchFamily="65" charset="-120"/>
                <a:ea typeface="DFKai-SB" panose="03000509000000000000" pitchFamily="65" charset="-120"/>
              </a:endParaRPr>
            </a:p>
          </p:txBody>
        </p:sp>
        <p:sp>
          <p:nvSpPr>
            <p:cNvPr id="24" name="Rectangle 23">
              <a:extLst>
                <a:ext uri="{FF2B5EF4-FFF2-40B4-BE49-F238E27FC236}">
                  <a16:creationId xmlns:a16="http://schemas.microsoft.com/office/drawing/2014/main" id="{CC94BE5B-D533-47BB-8EE5-1E619A5482D7}"/>
                </a:ext>
              </a:extLst>
            </p:cNvPr>
            <p:cNvSpPr/>
            <p:nvPr/>
          </p:nvSpPr>
          <p:spPr>
            <a:xfrm>
              <a:off x="6148066" y="1331523"/>
              <a:ext cx="1765064" cy="41549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HK" sz="1600" dirty="0" err="1">
                  <a:latin typeface="DFKai-SB" panose="03000509000000000000" pitchFamily="65" charset="-120"/>
                  <a:ea typeface="DFKai-SB" panose="03000509000000000000" pitchFamily="65" charset="-120"/>
                </a:rPr>
                <a:t>義工</a:t>
              </a:r>
              <a:r>
                <a:rPr lang="en-US" sz="1600" dirty="0" err="1">
                  <a:latin typeface="DFKai-SB" panose="03000509000000000000" pitchFamily="65" charset="-120"/>
                  <a:ea typeface="DFKai-SB" panose="03000509000000000000" pitchFamily="65" charset="-120"/>
                </a:rPr>
                <a:t>跟進調查</a:t>
              </a:r>
              <a:endParaRPr lang="en-US" sz="1600" dirty="0">
                <a:latin typeface="DFKai-SB" panose="03000509000000000000" pitchFamily="65" charset="-120"/>
                <a:ea typeface="DFKai-SB" panose="03000509000000000000" pitchFamily="65" charset="-120"/>
              </a:endParaRPr>
            </a:p>
            <a:p>
              <a:pPr algn="ctr"/>
              <a:r>
                <a:rPr lang="zh-TW" altLang="en-US" sz="1050" dirty="0">
                  <a:latin typeface="DFKai-SB" panose="03000509000000000000" pitchFamily="65" charset="-120"/>
                  <a:ea typeface="DFKai-SB" panose="03000509000000000000" pitchFamily="65" charset="-120"/>
                </a:rPr>
                <a:t>（</a:t>
              </a:r>
              <a:r>
                <a:rPr lang="zh-TW" altLang="en-US" sz="1050" i="1" dirty="0">
                  <a:latin typeface="DFKai-SB" panose="03000509000000000000" pitchFamily="65" charset="-120"/>
                  <a:ea typeface="DFKai-SB" panose="03000509000000000000" pitchFamily="65" charset="-120"/>
                </a:rPr>
                <a:t>基線後 </a:t>
              </a:r>
              <a:r>
                <a:rPr lang="en-US" altLang="zh-TW" sz="1050" dirty="0">
                  <a:latin typeface="DFKai-SB" panose="03000509000000000000" pitchFamily="65" charset="-120"/>
                  <a:ea typeface="DFKai-SB" panose="03000509000000000000" pitchFamily="65" charset="-120"/>
                </a:rPr>
                <a:t>6</a:t>
              </a:r>
              <a:r>
                <a:rPr lang="zh-TW" altLang="en-US" sz="1050" dirty="0">
                  <a:latin typeface="DFKai-SB" panose="03000509000000000000" pitchFamily="65" charset="-120"/>
                  <a:ea typeface="DFKai-SB" panose="03000509000000000000" pitchFamily="65" charset="-120"/>
                </a:rPr>
                <a:t>個月及</a:t>
              </a:r>
              <a:r>
                <a:rPr lang="en-US" altLang="zh-TW" sz="1050" dirty="0">
                  <a:latin typeface="DFKai-SB" panose="03000509000000000000" pitchFamily="65" charset="-120"/>
                  <a:ea typeface="DFKai-SB" panose="03000509000000000000" pitchFamily="65" charset="-120"/>
                </a:rPr>
                <a:t>12</a:t>
              </a:r>
              <a:r>
                <a:rPr lang="zh-TW" altLang="en-US" sz="1050" dirty="0">
                  <a:latin typeface="DFKai-SB" panose="03000509000000000000" pitchFamily="65" charset="-120"/>
                  <a:ea typeface="DFKai-SB" panose="03000509000000000000" pitchFamily="65" charset="-120"/>
                </a:rPr>
                <a:t>個月）</a:t>
              </a:r>
              <a:endParaRPr lang="en-US" sz="1050" dirty="0">
                <a:latin typeface="DFKai-SB" panose="03000509000000000000" pitchFamily="65" charset="-120"/>
                <a:ea typeface="DFKai-SB" panose="03000509000000000000" pitchFamily="65" charset="-120"/>
              </a:endParaRPr>
            </a:p>
          </p:txBody>
        </p:sp>
        <p:sp>
          <p:nvSpPr>
            <p:cNvPr id="25" name="Pentagon 69">
              <a:extLst>
                <a:ext uri="{FF2B5EF4-FFF2-40B4-BE49-F238E27FC236}">
                  <a16:creationId xmlns:a16="http://schemas.microsoft.com/office/drawing/2014/main" id="{F504387F-4874-431D-A844-0155140B8C6D}"/>
                </a:ext>
              </a:extLst>
            </p:cNvPr>
            <p:cNvSpPr/>
            <p:nvPr/>
          </p:nvSpPr>
          <p:spPr>
            <a:xfrm>
              <a:off x="2932289" y="2739155"/>
              <a:ext cx="908098" cy="313509"/>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125" dirty="0">
                  <a:latin typeface="DFKai-SB" panose="03000509000000000000" pitchFamily="65" charset="-120"/>
                  <a:ea typeface="DFKai-SB" panose="03000509000000000000" pitchFamily="65" charset="-120"/>
                </a:rPr>
                <a:t>第</a:t>
              </a:r>
              <a:r>
                <a:rPr lang="zh-TW" altLang="en-US" sz="1125" dirty="0">
                  <a:latin typeface="DFKai-SB" panose="03000509000000000000" pitchFamily="65" charset="-120"/>
                  <a:ea typeface="DFKai-SB" panose="03000509000000000000" pitchFamily="65" charset="-120"/>
                </a:rPr>
                <a:t>六</a:t>
              </a:r>
              <a:r>
                <a:rPr lang="en-US" sz="1125" dirty="0">
                  <a:latin typeface="DFKai-SB" panose="03000509000000000000" pitchFamily="65" charset="-120"/>
                  <a:ea typeface="DFKai-SB" panose="03000509000000000000" pitchFamily="65" charset="-120"/>
                </a:rPr>
                <a:t>週</a:t>
              </a:r>
            </a:p>
          </p:txBody>
        </p:sp>
        <p:sp>
          <p:nvSpPr>
            <p:cNvPr id="26" name="Pentagon 59">
              <a:extLst>
                <a:ext uri="{FF2B5EF4-FFF2-40B4-BE49-F238E27FC236}">
                  <a16:creationId xmlns:a16="http://schemas.microsoft.com/office/drawing/2014/main" id="{CB2FF3AB-D80E-4D23-987D-2882912C9740}"/>
                </a:ext>
              </a:extLst>
            </p:cNvPr>
            <p:cNvSpPr/>
            <p:nvPr/>
          </p:nvSpPr>
          <p:spPr>
            <a:xfrm>
              <a:off x="5199740" y="2763896"/>
              <a:ext cx="845737" cy="313509"/>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125" dirty="0">
                  <a:latin typeface="DFKai-SB" panose="03000509000000000000" pitchFamily="65" charset="-120"/>
                  <a:ea typeface="DFKai-SB" panose="03000509000000000000" pitchFamily="65" charset="-120"/>
                </a:rPr>
                <a:t>第</a:t>
              </a:r>
              <a:r>
                <a:rPr lang="zh-TW" altLang="en-US" sz="1125" dirty="0">
                  <a:latin typeface="DFKai-SB" panose="03000509000000000000" pitchFamily="65" charset="-120"/>
                  <a:ea typeface="DFKai-SB" panose="03000509000000000000" pitchFamily="65" charset="-120"/>
                </a:rPr>
                <a:t>七個</a:t>
              </a:r>
              <a:r>
                <a:rPr lang="en-US" sz="1125" dirty="0">
                  <a:latin typeface="DFKai-SB" panose="03000509000000000000" pitchFamily="65" charset="-120"/>
                  <a:ea typeface="DFKai-SB" panose="03000509000000000000" pitchFamily="65" charset="-120"/>
                </a:rPr>
                <a:t>月</a:t>
              </a:r>
            </a:p>
          </p:txBody>
        </p:sp>
      </p:grpSp>
    </p:spTree>
    <p:extLst>
      <p:ext uri="{BB962C8B-B14F-4D97-AF65-F5344CB8AC3E}">
        <p14:creationId xmlns:p14="http://schemas.microsoft.com/office/powerpoint/2010/main" val="4154206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 name="Straight Connector 79">
            <a:extLst>
              <a:ext uri="{FF2B5EF4-FFF2-40B4-BE49-F238E27FC236}">
                <a16:creationId xmlns:a16="http://schemas.microsoft.com/office/drawing/2014/main" id="{3313DB06-8A06-4A95-9FCC-6D5695536AF4}"/>
              </a:ext>
            </a:extLst>
          </p:cNvPr>
          <p:cNvCxnSpPr>
            <a:cxnSpLocks/>
          </p:cNvCxnSpPr>
          <p:nvPr/>
        </p:nvCxnSpPr>
        <p:spPr>
          <a:xfrm flipH="1">
            <a:off x="7072620" y="2260703"/>
            <a:ext cx="4701" cy="2052714"/>
          </a:xfrm>
          <a:prstGeom prst="line">
            <a:avLst/>
          </a:prstGeom>
          <a:ln>
            <a:solidFill>
              <a:srgbClr val="96C83C"/>
            </a:solidFill>
          </a:ln>
        </p:spPr>
        <p:style>
          <a:lnRef idx="1">
            <a:schemeClr val="accent2"/>
          </a:lnRef>
          <a:fillRef idx="0">
            <a:schemeClr val="accent2"/>
          </a:fillRef>
          <a:effectRef idx="0">
            <a:schemeClr val="accent2"/>
          </a:effectRef>
          <a:fontRef idx="minor">
            <a:schemeClr val="tx1"/>
          </a:fontRef>
        </p:style>
      </p:cxnSp>
      <p:cxnSp>
        <p:nvCxnSpPr>
          <p:cNvPr id="34" name="Straight Connector 79">
            <a:extLst>
              <a:ext uri="{FF2B5EF4-FFF2-40B4-BE49-F238E27FC236}">
                <a16:creationId xmlns:a16="http://schemas.microsoft.com/office/drawing/2014/main" id="{108E56EC-145C-FC6B-E382-81F7FA62AF1F}"/>
              </a:ext>
            </a:extLst>
          </p:cNvPr>
          <p:cNvCxnSpPr>
            <a:cxnSpLocks/>
            <a:stCxn id="64" idx="2"/>
          </p:cNvCxnSpPr>
          <p:nvPr/>
        </p:nvCxnSpPr>
        <p:spPr>
          <a:xfrm>
            <a:off x="4103125" y="1159796"/>
            <a:ext cx="0" cy="1103856"/>
          </a:xfrm>
          <a:prstGeom prst="line">
            <a:avLst/>
          </a:prstGeom>
          <a:ln>
            <a:solidFill>
              <a:srgbClr val="96C83C"/>
            </a:solidFill>
          </a:ln>
        </p:spPr>
        <p:style>
          <a:lnRef idx="1">
            <a:schemeClr val="accent2"/>
          </a:lnRef>
          <a:fillRef idx="0">
            <a:schemeClr val="accent2"/>
          </a:fillRef>
          <a:effectRef idx="0">
            <a:schemeClr val="accent2"/>
          </a:effectRef>
          <a:fontRef idx="minor">
            <a:schemeClr val="tx1"/>
          </a:fontRef>
        </p:style>
      </p:cxnSp>
      <p:cxnSp>
        <p:nvCxnSpPr>
          <p:cNvPr id="143" name="Straight Connector 79">
            <a:extLst>
              <a:ext uri="{FF2B5EF4-FFF2-40B4-BE49-F238E27FC236}">
                <a16:creationId xmlns:a16="http://schemas.microsoft.com/office/drawing/2014/main" id="{C858B945-73E2-4B68-A758-87E14BA35E80}"/>
              </a:ext>
            </a:extLst>
          </p:cNvPr>
          <p:cNvCxnSpPr>
            <a:cxnSpLocks/>
          </p:cNvCxnSpPr>
          <p:nvPr/>
        </p:nvCxnSpPr>
        <p:spPr>
          <a:xfrm flipH="1">
            <a:off x="1219200" y="2260703"/>
            <a:ext cx="63977" cy="2052714"/>
          </a:xfrm>
          <a:prstGeom prst="line">
            <a:avLst/>
          </a:prstGeom>
          <a:ln>
            <a:solidFill>
              <a:srgbClr val="96C83C"/>
            </a:solidFill>
          </a:ln>
        </p:spPr>
        <p:style>
          <a:lnRef idx="1">
            <a:schemeClr val="accent2"/>
          </a:lnRef>
          <a:fillRef idx="0">
            <a:schemeClr val="accent2"/>
          </a:fillRef>
          <a:effectRef idx="0">
            <a:schemeClr val="accent2"/>
          </a:effectRef>
          <a:fontRef idx="minor">
            <a:schemeClr val="tx1"/>
          </a:fontRef>
        </p:style>
      </p:cxnSp>
      <p:cxnSp>
        <p:nvCxnSpPr>
          <p:cNvPr id="27" name="Straight Connector 79">
            <a:extLst>
              <a:ext uri="{FF2B5EF4-FFF2-40B4-BE49-F238E27FC236}">
                <a16:creationId xmlns:a16="http://schemas.microsoft.com/office/drawing/2014/main" id="{759333FD-FEEC-6B59-97D9-C6609D6B0145}"/>
              </a:ext>
            </a:extLst>
          </p:cNvPr>
          <p:cNvCxnSpPr>
            <a:cxnSpLocks/>
          </p:cNvCxnSpPr>
          <p:nvPr/>
        </p:nvCxnSpPr>
        <p:spPr>
          <a:xfrm>
            <a:off x="3142984" y="2263652"/>
            <a:ext cx="48987" cy="2052714"/>
          </a:xfrm>
          <a:prstGeom prst="line">
            <a:avLst/>
          </a:prstGeom>
          <a:ln>
            <a:solidFill>
              <a:srgbClr val="96C83C"/>
            </a:solidFill>
          </a:ln>
        </p:spPr>
        <p:style>
          <a:lnRef idx="1">
            <a:schemeClr val="accent2"/>
          </a:lnRef>
          <a:fillRef idx="0">
            <a:schemeClr val="accent2"/>
          </a:fillRef>
          <a:effectRef idx="0">
            <a:schemeClr val="accent2"/>
          </a:effectRef>
          <a:fontRef idx="minor">
            <a:schemeClr val="tx1"/>
          </a:fontRef>
        </p:style>
      </p:cxnSp>
      <p:cxnSp>
        <p:nvCxnSpPr>
          <p:cNvPr id="28" name="Straight Connector 79">
            <a:extLst>
              <a:ext uri="{FF2B5EF4-FFF2-40B4-BE49-F238E27FC236}">
                <a16:creationId xmlns:a16="http://schemas.microsoft.com/office/drawing/2014/main" id="{3AE31372-E351-99C5-5A51-6B5557D0ED82}"/>
              </a:ext>
            </a:extLst>
          </p:cNvPr>
          <p:cNvCxnSpPr>
            <a:cxnSpLocks/>
          </p:cNvCxnSpPr>
          <p:nvPr/>
        </p:nvCxnSpPr>
        <p:spPr>
          <a:xfrm flipH="1">
            <a:off x="5142017" y="2263652"/>
            <a:ext cx="4701" cy="2052714"/>
          </a:xfrm>
          <a:prstGeom prst="line">
            <a:avLst/>
          </a:prstGeom>
          <a:ln>
            <a:solidFill>
              <a:srgbClr val="96C83C"/>
            </a:solidFill>
          </a:ln>
        </p:spPr>
        <p:style>
          <a:lnRef idx="1">
            <a:schemeClr val="accent2"/>
          </a:lnRef>
          <a:fillRef idx="0">
            <a:schemeClr val="accent2"/>
          </a:fillRef>
          <a:effectRef idx="0">
            <a:schemeClr val="accent2"/>
          </a:effectRef>
          <a:fontRef idx="minor">
            <a:schemeClr val="tx1"/>
          </a:fontRef>
        </p:style>
      </p:cxnSp>
      <p:sp>
        <p:nvSpPr>
          <p:cNvPr id="4" name="TextBox 38">
            <a:extLst>
              <a:ext uri="{FF2B5EF4-FFF2-40B4-BE49-F238E27FC236}">
                <a16:creationId xmlns:a16="http://schemas.microsoft.com/office/drawing/2014/main" id="{5F35F963-FB5A-43D4-AAC4-FBC3CAC040C6}"/>
              </a:ext>
            </a:extLst>
          </p:cNvPr>
          <p:cNvSpPr txBox="1"/>
          <p:nvPr/>
        </p:nvSpPr>
        <p:spPr>
          <a:xfrm>
            <a:off x="1010332" y="183478"/>
            <a:ext cx="2921925" cy="562142"/>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nSpc>
                <a:spcPct val="130000"/>
              </a:lnSpc>
              <a:defRPr/>
            </a:pPr>
            <a:r>
              <a:rPr lang="zh-HK" altLang="en-US" sz="2600" b="1" kern="0" dirty="0">
                <a:solidFill>
                  <a:schemeClr val="bg1"/>
                </a:solidFill>
                <a:latin typeface="標楷體" panose="03000509000000000000" pitchFamily="65" charset="-120"/>
                <a:ea typeface="標楷體" panose="03000509000000000000" pitchFamily="65" charset="-120"/>
              </a:rPr>
              <a:t>研究方法 </a:t>
            </a:r>
            <a:r>
              <a:rPr lang="en-US" altLang="zh-HK" sz="2600" b="1" kern="0" dirty="0">
                <a:solidFill>
                  <a:schemeClr val="bg1"/>
                </a:solidFill>
                <a:latin typeface="標楷體" panose="03000509000000000000" pitchFamily="65" charset="-120"/>
                <a:ea typeface="標楷體" panose="03000509000000000000" pitchFamily="65" charset="-120"/>
              </a:rPr>
              <a:t>- </a:t>
            </a:r>
            <a:r>
              <a:rPr lang="zh-TW" altLang="en-US" sz="2600" b="1" kern="0" dirty="0">
                <a:solidFill>
                  <a:schemeClr val="bg1"/>
                </a:solidFill>
                <a:latin typeface="標楷體" panose="03000509000000000000" pitchFamily="65" charset="-120"/>
                <a:ea typeface="標楷體" panose="03000509000000000000" pitchFamily="65" charset="-120"/>
              </a:rPr>
              <a:t>義工</a:t>
            </a:r>
            <a:endParaRPr lang="zh-HK" altLang="en-US" sz="2600" b="1" kern="0" dirty="0">
              <a:solidFill>
                <a:schemeClr val="bg1"/>
              </a:solidFill>
              <a:latin typeface="標楷體" panose="03000509000000000000" pitchFamily="65" charset="-120"/>
              <a:ea typeface="標楷體" panose="03000509000000000000" pitchFamily="65" charset="-120"/>
            </a:endParaRP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zh-CN" altLang="en-US" sz="1013"/>
          </a:p>
        </p:txBody>
      </p:sp>
      <p:cxnSp>
        <p:nvCxnSpPr>
          <p:cNvPr id="63" name="Straight Connector 33">
            <a:extLst>
              <a:ext uri="{FF2B5EF4-FFF2-40B4-BE49-F238E27FC236}">
                <a16:creationId xmlns:a16="http://schemas.microsoft.com/office/drawing/2014/main" id="{BD54C70B-5E27-4805-9C1E-38AA7D638457}"/>
              </a:ext>
            </a:extLst>
          </p:cNvPr>
          <p:cNvCxnSpPr/>
          <p:nvPr/>
        </p:nvCxnSpPr>
        <p:spPr>
          <a:xfrm>
            <a:off x="4172390" y="1007170"/>
            <a:ext cx="1911263" cy="0"/>
          </a:xfrm>
          <a:prstGeom prst="line">
            <a:avLst/>
          </a:prstGeom>
          <a:ln w="28575">
            <a:solidFill>
              <a:srgbClr val="96C83C"/>
            </a:solidFill>
          </a:ln>
        </p:spPr>
        <p:style>
          <a:lnRef idx="1">
            <a:schemeClr val="accent2"/>
          </a:lnRef>
          <a:fillRef idx="0">
            <a:schemeClr val="accent2"/>
          </a:fillRef>
          <a:effectRef idx="0">
            <a:schemeClr val="accent2"/>
          </a:effectRef>
          <a:fontRef idx="minor">
            <a:schemeClr val="tx1"/>
          </a:fontRef>
        </p:style>
      </p:cxnSp>
      <p:sp>
        <p:nvSpPr>
          <p:cNvPr id="122" name="TextBox 49">
            <a:extLst>
              <a:ext uri="{FF2B5EF4-FFF2-40B4-BE49-F238E27FC236}">
                <a16:creationId xmlns:a16="http://schemas.microsoft.com/office/drawing/2014/main" id="{9ECBE4B4-E868-48E4-96D4-6D134658C6D9}"/>
              </a:ext>
            </a:extLst>
          </p:cNvPr>
          <p:cNvSpPr txBox="1"/>
          <p:nvPr/>
        </p:nvSpPr>
        <p:spPr>
          <a:xfrm>
            <a:off x="2407443" y="2444944"/>
            <a:ext cx="1648649" cy="338554"/>
          </a:xfrm>
          <a:prstGeom prst="rect">
            <a:avLst/>
          </a:prstGeom>
          <a:solidFill>
            <a:schemeClr val="accent6">
              <a:lumMod val="40000"/>
              <a:lumOff val="60000"/>
            </a:schemeClr>
          </a:solidFill>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en-US"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積極</a:t>
            </a:r>
            <a:r>
              <a:rPr lang="zh-CN" altLang="zh-HK"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行為</a:t>
            </a:r>
            <a:r>
              <a:rPr lang="zh-TW" altLang="en-US" sz="1600" b="1" kern="100" dirty="0">
                <a:solidFill>
                  <a:schemeClr val="tx1"/>
                </a:solidFill>
                <a:latin typeface="Georgia" panose="02040502050405020303" pitchFamily="18" charset="0"/>
                <a:ea typeface="標楷體" panose="03000509000000000000" pitchFamily="65" charset="-120"/>
                <a:cs typeface="Times New Roman" panose="02020603050405020304" pitchFamily="18" charset="0"/>
              </a:rPr>
              <a:t>介入</a:t>
            </a:r>
            <a:endParaRPr lang="en-GB" sz="1600" b="1" dirty="0">
              <a:solidFill>
                <a:schemeClr val="tx1"/>
              </a:solidFill>
            </a:endParaRPr>
          </a:p>
        </p:txBody>
      </p:sp>
      <p:sp>
        <p:nvSpPr>
          <p:cNvPr id="123" name="TextBox 51">
            <a:extLst>
              <a:ext uri="{FF2B5EF4-FFF2-40B4-BE49-F238E27FC236}">
                <a16:creationId xmlns:a16="http://schemas.microsoft.com/office/drawing/2014/main" id="{89DA7B5F-743C-46F2-94F0-44A22B94CD29}"/>
              </a:ext>
            </a:extLst>
          </p:cNvPr>
          <p:cNvSpPr txBox="1"/>
          <p:nvPr/>
        </p:nvSpPr>
        <p:spPr>
          <a:xfrm>
            <a:off x="2371356" y="3509469"/>
            <a:ext cx="1648649" cy="584775"/>
          </a:xfrm>
          <a:prstGeom prst="rect">
            <a:avLst/>
          </a:prstGeom>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indent="1588" algn="ctr">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基線</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a:t>
            </a:r>
            <a:endParaRPr lang="en-US" altLang="zh-TW" sz="1600" dirty="0">
              <a:latin typeface="Times New Roman" panose="02020603050405020304" pitchFamily="18" charset="0"/>
              <a:ea typeface="標楷體" panose="03000509000000000000" pitchFamily="65" charset="-120"/>
              <a:cs typeface="Times New Roman" panose="02020603050405020304" pitchFamily="18" charset="0"/>
            </a:endParaRPr>
          </a:p>
          <a:p>
            <a:pPr indent="1588" algn="ctr">
              <a:tabLst>
                <a:tab pos="1793875"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第六個月</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endParaRPr lang="en-GB" altLang="zh-HK" sz="16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24" name="TextBox 62">
            <a:extLst>
              <a:ext uri="{FF2B5EF4-FFF2-40B4-BE49-F238E27FC236}">
                <a16:creationId xmlns:a16="http://schemas.microsoft.com/office/drawing/2014/main" id="{DB7F8F98-6DAD-45F0-8B83-CDEC21951C8F}"/>
              </a:ext>
            </a:extLst>
          </p:cNvPr>
          <p:cNvSpPr txBox="1"/>
          <p:nvPr/>
        </p:nvSpPr>
        <p:spPr>
          <a:xfrm>
            <a:off x="2369997" y="4316366"/>
            <a:ext cx="1648649" cy="584775"/>
          </a:xfrm>
          <a:prstGeom prst="rect">
            <a:avLst/>
          </a:prstGeom>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indent="1588" algn="ctr">
              <a:lnSpc>
                <a:spcPct val="100000"/>
              </a:lnSpc>
              <a:buNone/>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基線</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a:t>
            </a:r>
            <a:endParaRPr lang="en-US" altLang="zh-TW" sz="1600" dirty="0">
              <a:latin typeface="Times New Roman" panose="02020603050405020304" pitchFamily="18" charset="0"/>
              <a:ea typeface="標楷體" panose="03000509000000000000" pitchFamily="65" charset="-120"/>
              <a:cs typeface="Times New Roman" panose="02020603050405020304" pitchFamily="18" charset="0"/>
            </a:endParaRPr>
          </a:p>
          <a:p>
            <a:pPr indent="1588" algn="ctr">
              <a:lnSpc>
                <a:spcPct val="100000"/>
              </a:lnSpc>
              <a:buNone/>
              <a:tabLst>
                <a:tab pos="1793875"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第十二個月</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(T3)</a:t>
            </a:r>
            <a:endParaRPr lang="en-US" altLang="zh-CN" sz="16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29" name="TextBox 65">
            <a:extLst>
              <a:ext uri="{FF2B5EF4-FFF2-40B4-BE49-F238E27FC236}">
                <a16:creationId xmlns:a16="http://schemas.microsoft.com/office/drawing/2014/main" id="{E1C82A58-CBD2-4B41-9A2F-4F96BEB84BCD}"/>
              </a:ext>
            </a:extLst>
          </p:cNvPr>
          <p:cNvSpPr txBox="1"/>
          <p:nvPr/>
        </p:nvSpPr>
        <p:spPr>
          <a:xfrm>
            <a:off x="519312" y="2442136"/>
            <a:ext cx="1648649" cy="338554"/>
          </a:xfrm>
          <a:prstGeom prst="rect">
            <a:avLst/>
          </a:prstGeom>
          <a:solidFill>
            <a:schemeClr val="accent6">
              <a:lumMod val="40000"/>
              <a:lumOff val="60000"/>
            </a:schemeClr>
          </a:solidFill>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CN" altLang="zh-HK"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靜觀</a:t>
            </a:r>
            <a:r>
              <a:rPr lang="zh-TW" altLang="en-US" sz="1600" b="1" kern="100" dirty="0">
                <a:solidFill>
                  <a:schemeClr val="tx1"/>
                </a:solidFill>
                <a:latin typeface="Georgia" panose="02040502050405020303" pitchFamily="18" charset="0"/>
                <a:ea typeface="標楷體" panose="03000509000000000000" pitchFamily="65" charset="-120"/>
                <a:cs typeface="Times New Roman" panose="02020603050405020304" pitchFamily="18" charset="0"/>
              </a:rPr>
              <a:t>介入</a:t>
            </a:r>
            <a:endParaRPr lang="en-GB" sz="1600" b="1" dirty="0">
              <a:solidFill>
                <a:schemeClr val="tx1"/>
              </a:solidFill>
            </a:endParaRPr>
          </a:p>
        </p:txBody>
      </p:sp>
      <p:sp>
        <p:nvSpPr>
          <p:cNvPr id="130" name="TextBox 66">
            <a:extLst>
              <a:ext uri="{FF2B5EF4-FFF2-40B4-BE49-F238E27FC236}">
                <a16:creationId xmlns:a16="http://schemas.microsoft.com/office/drawing/2014/main" id="{FBC0F03B-A7CF-4D50-8F4F-96E4D85A51D4}"/>
              </a:ext>
            </a:extLst>
          </p:cNvPr>
          <p:cNvSpPr txBox="1"/>
          <p:nvPr/>
        </p:nvSpPr>
        <p:spPr>
          <a:xfrm>
            <a:off x="418958" y="3509468"/>
            <a:ext cx="1648649" cy="584775"/>
          </a:xfrm>
          <a:prstGeom prst="rect">
            <a:avLst/>
          </a:prstGeom>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indent="1588" algn="ctr">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基線</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a:t>
            </a:r>
            <a:endParaRPr lang="en-US" altLang="zh-TW" sz="1600" dirty="0">
              <a:latin typeface="Times New Roman" panose="02020603050405020304" pitchFamily="18" charset="0"/>
              <a:ea typeface="標楷體" panose="03000509000000000000" pitchFamily="65" charset="-120"/>
              <a:cs typeface="Times New Roman" panose="02020603050405020304" pitchFamily="18" charset="0"/>
            </a:endParaRPr>
          </a:p>
          <a:p>
            <a:pPr indent="1588" algn="ctr">
              <a:tabLst>
                <a:tab pos="1793875"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第六個月</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endParaRPr lang="en-GB" sz="16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31" name="TextBox 67">
            <a:extLst>
              <a:ext uri="{FF2B5EF4-FFF2-40B4-BE49-F238E27FC236}">
                <a16:creationId xmlns:a16="http://schemas.microsoft.com/office/drawing/2014/main" id="{37D415F0-A4A1-4381-BD03-A52E0973E8D1}"/>
              </a:ext>
            </a:extLst>
          </p:cNvPr>
          <p:cNvSpPr txBox="1"/>
          <p:nvPr/>
        </p:nvSpPr>
        <p:spPr>
          <a:xfrm>
            <a:off x="417600" y="4316366"/>
            <a:ext cx="1648649" cy="584775"/>
          </a:xfrm>
          <a:prstGeom prst="rect">
            <a:avLst/>
          </a:prstGeom>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indent="1588" algn="ctr">
              <a:lnSpc>
                <a:spcPct val="100000"/>
              </a:lnSpc>
              <a:buNone/>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基線</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a:t>
            </a:r>
            <a:endParaRPr lang="en-US" altLang="zh-TW" sz="1600" dirty="0">
              <a:latin typeface="Times New Roman" panose="02020603050405020304" pitchFamily="18" charset="0"/>
              <a:ea typeface="標楷體" panose="03000509000000000000" pitchFamily="65" charset="-120"/>
              <a:cs typeface="Times New Roman" panose="02020603050405020304" pitchFamily="18" charset="0"/>
            </a:endParaRPr>
          </a:p>
          <a:p>
            <a:pPr indent="1588" algn="ctr">
              <a:lnSpc>
                <a:spcPct val="100000"/>
              </a:lnSpc>
              <a:buNone/>
              <a:tabLst>
                <a:tab pos="1793875"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第十二個月</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(T3)</a:t>
            </a:r>
            <a:endParaRPr lang="en-US" altLang="zh-CN" sz="1600" dirty="0">
              <a:latin typeface="Times New Roman" panose="02020603050405020304" pitchFamily="18" charset="0"/>
              <a:ea typeface="標楷體" panose="03000509000000000000" pitchFamily="65" charset="-120"/>
              <a:cs typeface="Times New Roman" panose="02020603050405020304" pitchFamily="18" charset="0"/>
            </a:endParaRPr>
          </a:p>
        </p:txBody>
      </p:sp>
      <p:cxnSp>
        <p:nvCxnSpPr>
          <p:cNvPr id="134" name="Straight Connector 70">
            <a:extLst>
              <a:ext uri="{FF2B5EF4-FFF2-40B4-BE49-F238E27FC236}">
                <a16:creationId xmlns:a16="http://schemas.microsoft.com/office/drawing/2014/main" id="{95088331-9B79-4497-92CD-6CE9DB3223F4}"/>
              </a:ext>
            </a:extLst>
          </p:cNvPr>
          <p:cNvCxnSpPr>
            <a:cxnSpLocks/>
            <a:stCxn id="130" idx="2"/>
            <a:endCxn id="131" idx="0"/>
          </p:cNvCxnSpPr>
          <p:nvPr/>
        </p:nvCxnSpPr>
        <p:spPr>
          <a:xfrm flipH="1">
            <a:off x="1241925" y="4094243"/>
            <a:ext cx="1358" cy="222123"/>
          </a:xfrm>
          <a:prstGeom prst="line">
            <a:avLst/>
          </a:prstGeom>
          <a:ln>
            <a:solidFill>
              <a:srgbClr val="96C83C"/>
            </a:solidFill>
          </a:ln>
        </p:spPr>
        <p:style>
          <a:lnRef idx="1">
            <a:schemeClr val="accent2"/>
          </a:lnRef>
          <a:fillRef idx="0">
            <a:schemeClr val="accent2"/>
          </a:fillRef>
          <a:effectRef idx="0">
            <a:schemeClr val="accent2"/>
          </a:effectRef>
          <a:fontRef idx="minor">
            <a:schemeClr val="tx1"/>
          </a:fontRef>
        </p:style>
      </p:cxnSp>
      <p:sp>
        <p:nvSpPr>
          <p:cNvPr id="136" name="TextBox 72">
            <a:extLst>
              <a:ext uri="{FF2B5EF4-FFF2-40B4-BE49-F238E27FC236}">
                <a16:creationId xmlns:a16="http://schemas.microsoft.com/office/drawing/2014/main" id="{29D7ECF6-6E6C-48FE-B6E2-9FEF47BC27EC}"/>
              </a:ext>
            </a:extLst>
          </p:cNvPr>
          <p:cNvSpPr txBox="1"/>
          <p:nvPr/>
        </p:nvSpPr>
        <p:spPr>
          <a:xfrm>
            <a:off x="4267348" y="2436597"/>
            <a:ext cx="1648649" cy="338554"/>
          </a:xfrm>
          <a:prstGeom prst="rect">
            <a:avLst/>
          </a:prstGeom>
          <a:solidFill>
            <a:schemeClr val="accent6">
              <a:lumMod val="40000"/>
              <a:lumOff val="60000"/>
            </a:schemeClr>
          </a:solidFill>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zh-HK"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電話「友同行」</a:t>
            </a:r>
            <a:endParaRPr lang="en-GB" sz="1600" b="1" dirty="0">
              <a:solidFill>
                <a:schemeClr val="tx1"/>
              </a:solidFill>
            </a:endParaRPr>
          </a:p>
        </p:txBody>
      </p:sp>
      <p:sp>
        <p:nvSpPr>
          <p:cNvPr id="137" name="TextBox 73">
            <a:extLst>
              <a:ext uri="{FF2B5EF4-FFF2-40B4-BE49-F238E27FC236}">
                <a16:creationId xmlns:a16="http://schemas.microsoft.com/office/drawing/2014/main" id="{3935430F-117E-41D3-BDCA-7D51C873DDA7}"/>
              </a:ext>
            </a:extLst>
          </p:cNvPr>
          <p:cNvSpPr txBox="1"/>
          <p:nvPr/>
        </p:nvSpPr>
        <p:spPr>
          <a:xfrm>
            <a:off x="4323754" y="3506520"/>
            <a:ext cx="1648649" cy="584775"/>
          </a:xfrm>
          <a:prstGeom prst="rect">
            <a:avLst/>
          </a:prstGeom>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indent="1588" algn="ctr">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基線</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a:t>
            </a:r>
            <a:endParaRPr lang="en-US" altLang="zh-TW" sz="1600" dirty="0">
              <a:latin typeface="Times New Roman" panose="02020603050405020304" pitchFamily="18" charset="0"/>
              <a:ea typeface="標楷體" panose="03000509000000000000" pitchFamily="65" charset="-120"/>
              <a:cs typeface="Times New Roman" panose="02020603050405020304" pitchFamily="18" charset="0"/>
            </a:endParaRPr>
          </a:p>
          <a:p>
            <a:pPr indent="1588" algn="ctr">
              <a:tabLst>
                <a:tab pos="1793875"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第六個月</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endParaRPr lang="en-GB" altLang="zh-HK" sz="16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38" name="TextBox 74">
            <a:extLst>
              <a:ext uri="{FF2B5EF4-FFF2-40B4-BE49-F238E27FC236}">
                <a16:creationId xmlns:a16="http://schemas.microsoft.com/office/drawing/2014/main" id="{C84676EB-9E49-49B7-A9F0-2CB4C6949780}"/>
              </a:ext>
            </a:extLst>
          </p:cNvPr>
          <p:cNvSpPr txBox="1"/>
          <p:nvPr/>
        </p:nvSpPr>
        <p:spPr>
          <a:xfrm>
            <a:off x="4322394" y="4313417"/>
            <a:ext cx="1648649" cy="584775"/>
          </a:xfrm>
          <a:prstGeom prst="rect">
            <a:avLst/>
          </a:prstGeom>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indent="1588" algn="ctr">
              <a:lnSpc>
                <a:spcPct val="100000"/>
              </a:lnSpc>
              <a:buNone/>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基線</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a:t>
            </a:r>
            <a:endParaRPr lang="en-US" altLang="zh-TW" sz="1600" dirty="0">
              <a:latin typeface="Times New Roman" panose="02020603050405020304" pitchFamily="18" charset="0"/>
              <a:ea typeface="標楷體" panose="03000509000000000000" pitchFamily="65" charset="-120"/>
              <a:cs typeface="Times New Roman" panose="02020603050405020304" pitchFamily="18" charset="0"/>
            </a:endParaRPr>
          </a:p>
          <a:p>
            <a:pPr indent="1588" algn="ctr">
              <a:lnSpc>
                <a:spcPct val="100000"/>
              </a:lnSpc>
              <a:buNone/>
              <a:tabLst>
                <a:tab pos="1793875"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第十二個月</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(T3)</a:t>
            </a:r>
            <a:endParaRPr lang="en-US" altLang="zh-CN" sz="1600" dirty="0">
              <a:latin typeface="Times New Roman" panose="02020603050405020304" pitchFamily="18" charset="0"/>
              <a:ea typeface="標楷體" panose="03000509000000000000" pitchFamily="65" charset="-120"/>
              <a:cs typeface="Times New Roman" panose="02020603050405020304" pitchFamily="18" charset="0"/>
            </a:endParaRPr>
          </a:p>
        </p:txBody>
      </p:sp>
      <p:cxnSp>
        <p:nvCxnSpPr>
          <p:cNvPr id="146" name="Straight Connector 24">
            <a:extLst>
              <a:ext uri="{FF2B5EF4-FFF2-40B4-BE49-F238E27FC236}">
                <a16:creationId xmlns:a16="http://schemas.microsoft.com/office/drawing/2014/main" id="{E2C9F249-2822-4AF8-B6A6-6C7144B858ED}"/>
              </a:ext>
            </a:extLst>
          </p:cNvPr>
          <p:cNvCxnSpPr>
            <a:cxnSpLocks/>
          </p:cNvCxnSpPr>
          <p:nvPr/>
        </p:nvCxnSpPr>
        <p:spPr>
          <a:xfrm>
            <a:off x="1243794" y="2263652"/>
            <a:ext cx="5857192" cy="0"/>
          </a:xfrm>
          <a:prstGeom prst="line">
            <a:avLst/>
          </a:prstGeom>
          <a:ln>
            <a:solidFill>
              <a:srgbClr val="96C83C"/>
            </a:solidFill>
          </a:ln>
        </p:spPr>
        <p:style>
          <a:lnRef idx="1">
            <a:schemeClr val="accent2"/>
          </a:lnRef>
          <a:fillRef idx="0">
            <a:schemeClr val="accent2"/>
          </a:fillRef>
          <a:effectRef idx="0">
            <a:schemeClr val="accent2"/>
          </a:effectRef>
          <a:fontRef idx="minor">
            <a:schemeClr val="tx1"/>
          </a:fontRef>
        </p:style>
      </p:cxnSp>
      <p:sp>
        <p:nvSpPr>
          <p:cNvPr id="50" name="TextBox 82">
            <a:extLst>
              <a:ext uri="{FF2B5EF4-FFF2-40B4-BE49-F238E27FC236}">
                <a16:creationId xmlns:a16="http://schemas.microsoft.com/office/drawing/2014/main" id="{C2A08D74-0761-4344-95DB-D6E60A745BED}"/>
              </a:ext>
            </a:extLst>
          </p:cNvPr>
          <p:cNvSpPr txBox="1"/>
          <p:nvPr/>
        </p:nvSpPr>
        <p:spPr>
          <a:xfrm>
            <a:off x="6131296" y="156382"/>
            <a:ext cx="2880000" cy="1906548"/>
          </a:xfrm>
          <a:prstGeom prst="rect">
            <a:avLst/>
          </a:prstGeom>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lnSpc>
                <a:spcPct val="110000"/>
              </a:lnSpc>
              <a:spcBef>
                <a:spcPts val="0"/>
              </a:spcBef>
              <a:buFont typeface="+mj-lt"/>
              <a:buAutoNum type="arabicPeriod"/>
            </a:pPr>
            <a:endParaRPr lang="en-US" altLang="zh-TW" sz="1200" b="1" dirty="0">
              <a:latin typeface="標楷體" panose="03000509000000000000" pitchFamily="65" charset="-120"/>
              <a:ea typeface="標楷體" panose="03000509000000000000" pitchFamily="65" charset="-120"/>
            </a:endParaRP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年齡</a:t>
            </a:r>
            <a:r>
              <a:rPr lang="en-US" altLang="zh-TW" sz="1200" b="1" dirty="0">
                <a:latin typeface="標楷體" panose="03000509000000000000" pitchFamily="65" charset="-120"/>
                <a:ea typeface="標楷體" panose="03000509000000000000" pitchFamily="65" charset="-120"/>
              </a:rPr>
              <a:t>50-70</a:t>
            </a:r>
            <a:r>
              <a:rPr lang="zh-TW" altLang="en-US" sz="1200" b="1" dirty="0">
                <a:latin typeface="標楷體" panose="03000509000000000000" pitchFamily="65" charset="-120"/>
                <a:ea typeface="標楷體" panose="03000509000000000000" pitchFamily="65" charset="-120"/>
              </a:rPr>
              <a:t>歲的長者；</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完成小學教育；</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非全職工作或兼職工作少於</a:t>
            </a:r>
            <a:r>
              <a:rPr lang="en-US" altLang="zh-TW" sz="1200" b="1" dirty="0">
                <a:latin typeface="標楷體" panose="03000509000000000000" pitchFamily="65" charset="-120"/>
                <a:ea typeface="標楷體" panose="03000509000000000000" pitchFamily="65" charset="-120"/>
              </a:rPr>
              <a:t>20</a:t>
            </a:r>
            <a:r>
              <a:rPr lang="zh-TW" altLang="en-US" sz="1200" b="1" dirty="0">
                <a:latin typeface="標楷體" panose="03000509000000000000" pitchFamily="65" charset="-120"/>
                <a:ea typeface="標楷體" panose="03000509000000000000" pitchFamily="65" charset="-120"/>
              </a:rPr>
              <a:t>小時；</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在過去</a:t>
            </a:r>
            <a:r>
              <a:rPr lang="en-US" altLang="zh-TW" sz="1200" b="1" dirty="0">
                <a:latin typeface="標楷體" panose="03000509000000000000" pitchFamily="65" charset="-120"/>
                <a:ea typeface="標楷體" panose="03000509000000000000" pitchFamily="65" charset="-120"/>
              </a:rPr>
              <a:t>1</a:t>
            </a:r>
            <a:r>
              <a:rPr lang="zh-TW" altLang="en-US" sz="1200" b="1" dirty="0">
                <a:latin typeface="標楷體" panose="03000509000000000000" pitchFamily="65" charset="-120"/>
                <a:ea typeface="標楷體" panose="03000509000000000000" pitchFamily="65" charset="-120"/>
              </a:rPr>
              <a:t>年沒有恆常地參與任何義務工作；</a:t>
            </a:r>
          </a:p>
          <a:p>
            <a:pPr marL="342900" indent="-342900">
              <a:lnSpc>
                <a:spcPct val="110000"/>
              </a:lnSpc>
              <a:spcBef>
                <a:spcPts val="0"/>
              </a:spcBef>
              <a:buFont typeface="+mj-lt"/>
              <a:buAutoNum type="arabicPeriod"/>
            </a:pPr>
            <a:r>
              <a:rPr lang="zh-TW" altLang="en-US" sz="1200" b="1" dirty="0">
                <a:latin typeface="標楷體" panose="03000509000000000000" pitchFamily="65" charset="-120"/>
                <a:ea typeface="標楷體" panose="03000509000000000000" pitchFamily="65" charset="-120"/>
              </a:rPr>
              <a:t>沒有任何嚴重精神或者身體疾病，或者認知功能（如理解能力、記憶力、觀察力等）障礙。</a:t>
            </a:r>
            <a:endParaRPr lang="en-GB" altLang="zh-HK" sz="1200" b="1" dirty="0">
              <a:latin typeface="標楷體" panose="03000509000000000000" pitchFamily="65" charset="-120"/>
              <a:ea typeface="標楷體" panose="03000509000000000000" pitchFamily="65" charset="-120"/>
            </a:endParaRPr>
          </a:p>
        </p:txBody>
      </p:sp>
      <p:grpSp>
        <p:nvGrpSpPr>
          <p:cNvPr id="51" name="群組 50">
            <a:extLst>
              <a:ext uri="{FF2B5EF4-FFF2-40B4-BE49-F238E27FC236}">
                <a16:creationId xmlns:a16="http://schemas.microsoft.com/office/drawing/2014/main" id="{2A28C27D-DB40-464C-AFCC-BA89E8302A59}"/>
              </a:ext>
            </a:extLst>
          </p:cNvPr>
          <p:cNvGrpSpPr/>
          <p:nvPr/>
        </p:nvGrpSpPr>
        <p:grpSpPr>
          <a:xfrm>
            <a:off x="6131295" y="97769"/>
            <a:ext cx="2689762" cy="300082"/>
            <a:chOff x="6288391" y="21569"/>
            <a:chExt cx="2689762" cy="300082"/>
          </a:xfrm>
        </p:grpSpPr>
        <p:sp>
          <p:nvSpPr>
            <p:cNvPr id="52" name="空心弧 30">
              <a:extLst>
                <a:ext uri="{FF2B5EF4-FFF2-40B4-BE49-F238E27FC236}">
                  <a16:creationId xmlns:a16="http://schemas.microsoft.com/office/drawing/2014/main" id="{05DAEE10-E5F3-402F-8235-23C54885B5F0}"/>
                </a:ext>
              </a:extLst>
            </p:cNvPr>
            <p:cNvSpPr/>
            <p:nvPr/>
          </p:nvSpPr>
          <p:spPr>
            <a:xfrm>
              <a:off x="6288391" y="59973"/>
              <a:ext cx="2689762" cy="234252"/>
            </a:xfrm>
            <a:prstGeom prst="rect">
              <a:avLst/>
            </a:prstGeom>
            <a:solidFill>
              <a:srgbClr val="96C83C"/>
            </a:solidFill>
            <a:ln w="25400" cap="flat" cmpd="sng" algn="ctr">
              <a:noFill/>
              <a:prstDash val="solid"/>
            </a:ln>
            <a:effectLst/>
          </p:spPr>
          <p:txBody>
            <a:bodyPr lIns="0" tIns="0" rIns="0" bIns="135000" rtlCol="0" anchor="b"/>
            <a:lstStyle/>
            <a:p>
              <a:pPr algn="ctr">
                <a:defRPr/>
              </a:pPr>
              <a:endParaRPr lang="en-US" altLang="zh-HK" b="1" dirty="0">
                <a:solidFill>
                  <a:schemeClr val="dk1"/>
                </a:solidFill>
                <a:effectLst>
                  <a:outerShdw blurRad="38100" dist="38100" dir="2700000" algn="tl">
                    <a:srgbClr val="000000">
                      <a:alpha val="43137"/>
                    </a:srgbClr>
                  </a:outerShdw>
                </a:effectLst>
              </a:endParaRPr>
            </a:p>
          </p:txBody>
        </p:sp>
        <p:sp>
          <p:nvSpPr>
            <p:cNvPr id="53" name="文字方塊 52">
              <a:extLst>
                <a:ext uri="{FF2B5EF4-FFF2-40B4-BE49-F238E27FC236}">
                  <a16:creationId xmlns:a16="http://schemas.microsoft.com/office/drawing/2014/main" id="{B2F2A15E-E177-404F-A042-D89ABCFDEC93}"/>
                </a:ext>
              </a:extLst>
            </p:cNvPr>
            <p:cNvSpPr txBox="1"/>
            <p:nvPr/>
          </p:nvSpPr>
          <p:spPr>
            <a:xfrm>
              <a:off x="6423661" y="21569"/>
              <a:ext cx="2377440" cy="300082"/>
            </a:xfrm>
            <a:prstGeom prst="rect">
              <a:avLst/>
            </a:prstGeom>
            <a:noFill/>
          </p:spPr>
          <p:txBody>
            <a:bodyPr wrap="square">
              <a:spAutoFit/>
            </a:bodyPr>
            <a:lstStyle/>
            <a:p>
              <a:pPr algn="ctr"/>
              <a:r>
                <a:rPr lang="zh-TW" altLang="en-US"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招募對象</a:t>
              </a:r>
              <a:endParaRPr lang="en-GB" altLang="zh-HK"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p:txBody>
        </p:sp>
      </p:grpSp>
      <p:sp>
        <p:nvSpPr>
          <p:cNvPr id="59" name="TextBox 35">
            <a:extLst>
              <a:ext uri="{FF2B5EF4-FFF2-40B4-BE49-F238E27FC236}">
                <a16:creationId xmlns:a16="http://schemas.microsoft.com/office/drawing/2014/main" id="{06DF274E-F216-43B9-82B6-2CB65DEC7167}"/>
              </a:ext>
            </a:extLst>
          </p:cNvPr>
          <p:cNvSpPr txBox="1"/>
          <p:nvPr/>
        </p:nvSpPr>
        <p:spPr>
          <a:xfrm>
            <a:off x="1200253" y="2871081"/>
            <a:ext cx="4041853" cy="553998"/>
          </a:xfrm>
          <a:prstGeom prst="rect">
            <a:avLst/>
          </a:prstGeom>
          <a:solidFill>
            <a:schemeClr val="accent6">
              <a:lumMod val="40000"/>
              <a:lumOff val="60000"/>
            </a:schemeClr>
          </a:solidFill>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en-US" sz="1600" b="1" dirty="0">
                <a:solidFill>
                  <a:srgbClr val="FF0000"/>
                </a:solidFill>
                <a:latin typeface="DFKai-SB" panose="03000509000000000000" pitchFamily="65" charset="-120"/>
                <a:ea typeface="DFKai-SB" panose="03000509000000000000" pitchFamily="65" charset="-120"/>
              </a:rPr>
              <a:t>義工組</a:t>
            </a:r>
            <a:r>
              <a:rPr lang="en-US" altLang="zh-TW" sz="1600" b="1" dirty="0">
                <a:solidFill>
                  <a:srgbClr val="FF0000"/>
                </a:solidFill>
                <a:latin typeface="DFKai-SB" panose="03000509000000000000" pitchFamily="65" charset="-120"/>
                <a:ea typeface="DFKai-SB" panose="03000509000000000000" pitchFamily="65" charset="-120"/>
              </a:rPr>
              <a:t>:</a:t>
            </a:r>
            <a:r>
              <a:rPr lang="zh-TW" altLang="en-US" sz="1400" dirty="0">
                <a:latin typeface="Times New Roman" panose="02020603050405020304" pitchFamily="18" charset="0"/>
                <a:ea typeface="標楷體" panose="03000509000000000000" pitchFamily="65" charset="-120"/>
                <a:cs typeface="Times New Roman" panose="02020603050405020304" pitchFamily="18" charset="0"/>
              </a:rPr>
              <a:t>完成</a:t>
            </a:r>
            <a:r>
              <a:rPr lang="en-US" altLang="zh-CN" sz="1400" dirty="0">
                <a:latin typeface="Times New Roman" panose="02020603050405020304" pitchFamily="18" charset="0"/>
                <a:ea typeface="標楷體" panose="03000509000000000000" pitchFamily="65" charset="-120"/>
                <a:cs typeface="Times New Roman" panose="02020603050405020304" pitchFamily="18" charset="0"/>
              </a:rPr>
              <a:t>6</a:t>
            </a:r>
            <a:r>
              <a:rPr lang="zh-CN" altLang="zh-HK" sz="1400" dirty="0">
                <a:latin typeface="Times New Roman" panose="02020603050405020304" pitchFamily="18" charset="0"/>
                <a:ea typeface="標楷體" panose="03000509000000000000" pitchFamily="65" charset="-120"/>
                <a:cs typeface="Times New Roman" panose="02020603050405020304" pitchFamily="18" charset="0"/>
              </a:rPr>
              <a:t>節每節</a:t>
            </a:r>
            <a:r>
              <a:rPr lang="en-US" altLang="zh-CN" sz="1400" dirty="0">
                <a:latin typeface="Times New Roman" panose="02020603050405020304" pitchFamily="18" charset="0"/>
                <a:ea typeface="標楷體" panose="03000509000000000000" pitchFamily="65" charset="-120"/>
                <a:cs typeface="Times New Roman" panose="02020603050405020304" pitchFamily="18" charset="0"/>
              </a:rPr>
              <a:t>2</a:t>
            </a:r>
            <a:r>
              <a:rPr lang="zh-TW" altLang="en-US" sz="1400" dirty="0">
                <a:latin typeface="Times New Roman" panose="02020603050405020304" pitchFamily="18" charset="0"/>
                <a:ea typeface="標楷體" panose="03000509000000000000" pitchFamily="65" charset="-120"/>
                <a:cs typeface="Times New Roman" panose="02020603050405020304" pitchFamily="18" charset="0"/>
              </a:rPr>
              <a:t>小時的訓練工作坊，</a:t>
            </a:r>
            <a:endParaRPr lang="en-HK" altLang="zh-TW" sz="1400" dirty="0">
              <a:latin typeface="Times New Roman" panose="02020603050405020304" pitchFamily="18" charset="0"/>
              <a:ea typeface="標楷體" panose="03000509000000000000" pitchFamily="65" charset="-120"/>
              <a:cs typeface="Times New Roman" panose="02020603050405020304" pitchFamily="18" charset="0"/>
            </a:endParaRPr>
          </a:p>
          <a:p>
            <a:pPr algn="ctr"/>
            <a:r>
              <a:rPr lang="zh-TW" altLang="en-US" sz="1400" dirty="0">
                <a:latin typeface="Times New Roman" panose="02020603050405020304" pitchFamily="18" charset="0"/>
                <a:ea typeface="標楷體" panose="03000509000000000000" pitchFamily="65" charset="-120"/>
                <a:cs typeface="Times New Roman" panose="02020603050405020304" pitchFamily="18" charset="0"/>
              </a:rPr>
              <a:t>並透過電話提供介入措施予長者</a:t>
            </a:r>
            <a:endParaRPr lang="en-GB" altLang="zh-CN" sz="14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61" name="TextBox 11">
            <a:extLst>
              <a:ext uri="{FF2B5EF4-FFF2-40B4-BE49-F238E27FC236}">
                <a16:creationId xmlns:a16="http://schemas.microsoft.com/office/drawing/2014/main" id="{13828C1A-E719-4F08-AB97-2DADE1D5483A}"/>
              </a:ext>
            </a:extLst>
          </p:cNvPr>
          <p:cNvSpPr txBox="1"/>
          <p:nvPr/>
        </p:nvSpPr>
        <p:spPr>
          <a:xfrm>
            <a:off x="2883879" y="1457366"/>
            <a:ext cx="2588400" cy="338554"/>
          </a:xfrm>
          <a:prstGeom prst="rect">
            <a:avLst/>
          </a:prstGeom>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en-US" sz="1600" b="1" dirty="0">
                <a:latin typeface="標楷體" panose="03000509000000000000" pitchFamily="65" charset="-120"/>
                <a:ea typeface="標楷體" panose="03000509000000000000" pitchFamily="65" charset="-120"/>
                <a:cs typeface="Times New Roman" panose="02020603050405020304" pitchFamily="18" charset="0"/>
              </a:rPr>
              <a:t>基線</a:t>
            </a:r>
            <a:r>
              <a:rPr lang="zh-TW" altLang="en-US" sz="1600" b="1" dirty="0">
                <a:latin typeface="Times New Roman" panose="02020603050405020304" pitchFamily="18" charset="0"/>
                <a:cs typeface="Times New Roman" panose="02020603050405020304" pitchFamily="18" charset="0"/>
              </a:rPr>
              <a:t> </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(T1)</a:t>
            </a:r>
            <a:endParaRPr lang="en-GB" sz="1600" dirty="0">
              <a:latin typeface="Times New Roman" panose="02020603050405020304" pitchFamily="18" charset="0"/>
              <a:cs typeface="Times New Roman" panose="02020603050405020304" pitchFamily="18" charset="0"/>
            </a:endParaRPr>
          </a:p>
        </p:txBody>
      </p:sp>
      <p:sp>
        <p:nvSpPr>
          <p:cNvPr id="64" name="TextBox 11">
            <a:extLst>
              <a:ext uri="{FF2B5EF4-FFF2-40B4-BE49-F238E27FC236}">
                <a16:creationId xmlns:a16="http://schemas.microsoft.com/office/drawing/2014/main" id="{50F68FEA-6122-4677-86D2-5DF40FF64B6F}"/>
              </a:ext>
            </a:extLst>
          </p:cNvPr>
          <p:cNvSpPr txBox="1"/>
          <p:nvPr/>
        </p:nvSpPr>
        <p:spPr>
          <a:xfrm>
            <a:off x="2663125" y="821242"/>
            <a:ext cx="2880000" cy="338554"/>
          </a:xfrm>
          <a:prstGeom prst="rect">
            <a:avLst/>
          </a:prstGeom>
          <a:solidFill>
            <a:srgbClr val="96C83C"/>
          </a:solidFill>
          <a:ln>
            <a:solidFill>
              <a:srgbClr val="3CBEB4"/>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en-US" sz="1600" kern="0" dirty="0">
                <a:solidFill>
                  <a:schemeClr val="tx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cs typeface="Times New Roman" panose="02020603050405020304" pitchFamily="18" charset="0"/>
              </a:rPr>
              <a:t>參加者</a:t>
            </a:r>
            <a:endParaRPr lang="en-GB" sz="16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7" name="投影片編號版面配置區 11">
            <a:extLst>
              <a:ext uri="{FF2B5EF4-FFF2-40B4-BE49-F238E27FC236}">
                <a16:creationId xmlns:a16="http://schemas.microsoft.com/office/drawing/2014/main" id="{61899E51-8C1E-463A-8F36-4969DA8EED41}"/>
              </a:ext>
            </a:extLst>
          </p:cNvPr>
          <p:cNvSpPr>
            <a:spLocks noGrp="1"/>
          </p:cNvSpPr>
          <p:nvPr>
            <p:ph type="sldNum" sz="quarter" idx="12"/>
          </p:nvPr>
        </p:nvSpPr>
        <p:spPr>
          <a:xfrm>
            <a:off x="0" y="273844"/>
            <a:ext cx="545725" cy="394242"/>
          </a:xfrm>
        </p:spPr>
        <p:style>
          <a:lnRef idx="1">
            <a:schemeClr val="accent6"/>
          </a:lnRef>
          <a:fillRef idx="3">
            <a:schemeClr val="accent6"/>
          </a:fillRef>
          <a:effectRef idx="2">
            <a:schemeClr val="accent6"/>
          </a:effectRef>
          <a:fontRef idx="minor">
            <a:schemeClr val="lt1"/>
          </a:fontRef>
        </p:style>
        <p:txBody>
          <a:bodyPr/>
          <a:lstStyle/>
          <a:p>
            <a:pPr algn="ctr"/>
            <a:fld id="{8DA30472-5972-4CC7-866C-2D075E67EE51}" type="slidenum">
              <a:rPr lang="zh-CN" altLang="en-US" sz="2800" smtClean="0">
                <a:latin typeface="+mn-lt"/>
              </a:rPr>
              <a:pPr algn="ctr"/>
              <a:t>7</a:t>
            </a:fld>
            <a:endParaRPr lang="zh-CN" altLang="en-US" sz="2800" dirty="0">
              <a:latin typeface="+mn-lt"/>
            </a:endParaRPr>
          </a:p>
        </p:txBody>
      </p:sp>
      <p:sp>
        <p:nvSpPr>
          <p:cNvPr id="17" name="TextBox 72">
            <a:extLst>
              <a:ext uri="{FF2B5EF4-FFF2-40B4-BE49-F238E27FC236}">
                <a16:creationId xmlns:a16="http://schemas.microsoft.com/office/drawing/2014/main" id="{825DC4E6-E4CE-DDAA-366A-FFED23CB062D}"/>
              </a:ext>
            </a:extLst>
          </p:cNvPr>
          <p:cNvSpPr txBox="1"/>
          <p:nvPr/>
        </p:nvSpPr>
        <p:spPr>
          <a:xfrm>
            <a:off x="6274792" y="2444944"/>
            <a:ext cx="1648649" cy="584775"/>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zh-TW" altLang="en-US" sz="1600" b="1" dirty="0">
                <a:solidFill>
                  <a:srgbClr val="FF0000"/>
                </a:solidFill>
                <a:latin typeface="DFKai-SB" panose="03000509000000000000" pitchFamily="65" charset="-120"/>
                <a:ea typeface="DFKai-SB" panose="03000509000000000000" pitchFamily="65" charset="-120"/>
              </a:rPr>
              <a:t>對照組</a:t>
            </a:r>
            <a:r>
              <a:rPr lang="en-US" altLang="zh-TW" sz="1600" b="1" dirty="0">
                <a:solidFill>
                  <a:srgbClr val="FF0000"/>
                </a:solidFill>
                <a:latin typeface="DFKai-SB" panose="03000509000000000000" pitchFamily="65" charset="-120"/>
                <a:ea typeface="DFKai-SB" panose="03000509000000000000" pitchFamily="65" charset="-120"/>
              </a:rPr>
              <a:t>:</a:t>
            </a:r>
            <a:endParaRPr lang="en-GB" sz="1600" b="1" kern="100" dirty="0">
              <a:solidFill>
                <a:srgbClr val="FF0000"/>
              </a:solidFill>
              <a:latin typeface="DFKai-SB" panose="03000509000000000000" pitchFamily="65" charset="-120"/>
              <a:ea typeface="DFKai-SB" panose="03000509000000000000" pitchFamily="65" charset="-120"/>
              <a:cs typeface="Times New Roman" panose="02020603050405020304" pitchFamily="18" charset="0"/>
            </a:endParaRPr>
          </a:p>
          <a:p>
            <a:pPr algn="ctr"/>
            <a:r>
              <a:rPr lang="zh-TW" altLang="en-US"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rPr>
              <a:t>心理教育培訓</a:t>
            </a:r>
            <a:endParaRPr lang="en-HK" altLang="zh-TW" sz="1600" b="1" kern="100" dirty="0">
              <a:solidFill>
                <a:schemeClr val="tx1"/>
              </a:solidFill>
              <a:latin typeface="標楷體" panose="03000509000000000000" pitchFamily="65" charset="-120"/>
              <a:ea typeface="標楷體" panose="03000509000000000000" pitchFamily="65" charset="-120"/>
              <a:cs typeface="Times New Roman" panose="02020603050405020304" pitchFamily="18" charset="0"/>
            </a:endParaRPr>
          </a:p>
        </p:txBody>
      </p:sp>
      <p:sp>
        <p:nvSpPr>
          <p:cNvPr id="18" name="TextBox 73">
            <a:extLst>
              <a:ext uri="{FF2B5EF4-FFF2-40B4-BE49-F238E27FC236}">
                <a16:creationId xmlns:a16="http://schemas.microsoft.com/office/drawing/2014/main" id="{8FA83323-B8D3-65A8-841C-D7D26A087A8D}"/>
              </a:ext>
            </a:extLst>
          </p:cNvPr>
          <p:cNvSpPr txBox="1"/>
          <p:nvPr/>
        </p:nvSpPr>
        <p:spPr>
          <a:xfrm>
            <a:off x="6276151" y="3506520"/>
            <a:ext cx="1648649" cy="584775"/>
          </a:xfrm>
          <a:prstGeom prst="rect">
            <a:avLst/>
          </a:prstGeom>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indent="1588" algn="ctr">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基線</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a:t>
            </a:r>
            <a:endParaRPr lang="en-US" altLang="zh-TW" sz="1600" dirty="0">
              <a:latin typeface="Times New Roman" panose="02020603050405020304" pitchFamily="18" charset="0"/>
              <a:ea typeface="標楷體" panose="03000509000000000000" pitchFamily="65" charset="-120"/>
              <a:cs typeface="Times New Roman" panose="02020603050405020304" pitchFamily="18" charset="0"/>
            </a:endParaRPr>
          </a:p>
          <a:p>
            <a:pPr indent="1588" algn="ctr">
              <a:tabLst>
                <a:tab pos="1793875"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第六個月</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(T2)</a:t>
            </a:r>
            <a:endParaRPr lang="en-GB" altLang="zh-HK" sz="16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9" name="TextBox 74">
            <a:extLst>
              <a:ext uri="{FF2B5EF4-FFF2-40B4-BE49-F238E27FC236}">
                <a16:creationId xmlns:a16="http://schemas.microsoft.com/office/drawing/2014/main" id="{371848FA-3C46-64FE-D2AB-52C251E69A4B}"/>
              </a:ext>
            </a:extLst>
          </p:cNvPr>
          <p:cNvSpPr txBox="1"/>
          <p:nvPr/>
        </p:nvSpPr>
        <p:spPr>
          <a:xfrm>
            <a:off x="6274792" y="4313417"/>
            <a:ext cx="1648649" cy="584775"/>
          </a:xfrm>
          <a:prstGeom prst="rect">
            <a:avLst/>
          </a:prstGeom>
          <a:ln>
            <a:solidFill>
              <a:srgbClr val="96C83C"/>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indent="1588" algn="ctr">
              <a:tabLst>
                <a:tab pos="1793875" algn="l"/>
              </a:tabLst>
            </a:pP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完成</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基線</a:t>
            </a:r>
            <a:r>
              <a:rPr lang="zh-CN" altLang="zh-HK" sz="1600" dirty="0">
                <a:latin typeface="Times New Roman" panose="02020603050405020304" pitchFamily="18" charset="0"/>
                <a:ea typeface="標楷體" panose="03000509000000000000" pitchFamily="65" charset="-120"/>
                <a:cs typeface="Times New Roman" panose="02020603050405020304" pitchFamily="18" charset="0"/>
              </a:rPr>
              <a:t>後</a:t>
            </a: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的</a:t>
            </a:r>
            <a:endParaRPr lang="en-US" altLang="zh-TW" sz="1600" dirty="0">
              <a:latin typeface="Times New Roman" panose="02020603050405020304" pitchFamily="18" charset="0"/>
              <a:ea typeface="標楷體" panose="03000509000000000000" pitchFamily="65" charset="-120"/>
              <a:cs typeface="Times New Roman" panose="02020603050405020304" pitchFamily="18" charset="0"/>
            </a:endParaRPr>
          </a:p>
          <a:p>
            <a:pPr indent="1588" algn="ctr">
              <a:lnSpc>
                <a:spcPct val="100000"/>
              </a:lnSpc>
              <a:buNone/>
              <a:tabLst>
                <a:tab pos="1793875" algn="l"/>
              </a:tabLst>
            </a:pPr>
            <a:r>
              <a:rPr lang="zh-TW" altLang="en-US" sz="1600" dirty="0">
                <a:latin typeface="Times New Roman" panose="02020603050405020304" pitchFamily="18" charset="0"/>
                <a:ea typeface="標楷體" panose="03000509000000000000" pitchFamily="65" charset="-120"/>
                <a:cs typeface="Times New Roman" panose="02020603050405020304" pitchFamily="18" charset="0"/>
              </a:rPr>
              <a:t>第十二個月</a:t>
            </a:r>
            <a:r>
              <a:rPr lang="en-US" altLang="zh-TW" sz="1600" dirty="0">
                <a:latin typeface="Times New Roman" panose="02020603050405020304" pitchFamily="18" charset="0"/>
                <a:ea typeface="標楷體" panose="03000509000000000000" pitchFamily="65" charset="-120"/>
                <a:cs typeface="Times New Roman" panose="02020603050405020304" pitchFamily="18" charset="0"/>
              </a:rPr>
              <a:t>(T3)</a:t>
            </a:r>
            <a:endParaRPr lang="en-US" altLang="zh-CN" sz="16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38" name="TextBox 37">
            <a:extLst>
              <a:ext uri="{FF2B5EF4-FFF2-40B4-BE49-F238E27FC236}">
                <a16:creationId xmlns:a16="http://schemas.microsoft.com/office/drawing/2014/main" id="{73F6F9CF-CBA5-4AB5-9C4B-765F17860629}"/>
              </a:ext>
            </a:extLst>
          </p:cNvPr>
          <p:cNvSpPr txBox="1"/>
          <p:nvPr/>
        </p:nvSpPr>
        <p:spPr>
          <a:xfrm>
            <a:off x="3191971" y="1893191"/>
            <a:ext cx="1860094" cy="461665"/>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zh-TW" altLang="en-US" sz="1200" dirty="0">
                <a:latin typeface="標楷體" panose="03000509000000000000" pitchFamily="65" charset="-120"/>
                <a:ea typeface="標楷體" panose="03000509000000000000" pitchFamily="65" charset="-120"/>
              </a:rPr>
              <a:t>隨機分配</a:t>
            </a:r>
            <a:r>
              <a:rPr lang="zh-TW" altLang="en-US" sz="1200" kern="100" dirty="0">
                <a:solidFill>
                  <a:schemeClr val="tx1"/>
                </a:solidFill>
                <a:latin typeface="Georgia" panose="02040502050405020303" pitchFamily="18" charset="0"/>
                <a:ea typeface="標楷體" panose="03000509000000000000" pitchFamily="65" charset="-120"/>
                <a:cs typeface="Times New Roman" panose="02020603050405020304" pitchFamily="18" charset="0"/>
              </a:rPr>
              <a:t>入義工組</a:t>
            </a:r>
            <a:endParaRPr lang="en-HK" altLang="zh-TW" sz="1200" kern="100" dirty="0">
              <a:solidFill>
                <a:schemeClr val="tx1"/>
              </a:solidFill>
              <a:latin typeface="Georgia" panose="02040502050405020303" pitchFamily="18" charset="0"/>
              <a:ea typeface="標楷體" panose="03000509000000000000" pitchFamily="65" charset="-120"/>
              <a:cs typeface="Times New Roman" panose="02020603050405020304" pitchFamily="18" charset="0"/>
            </a:endParaRPr>
          </a:p>
          <a:p>
            <a:pPr algn="ctr"/>
            <a:r>
              <a:rPr lang="zh-TW" altLang="en-US" sz="1200" kern="100" dirty="0">
                <a:solidFill>
                  <a:schemeClr val="tx1"/>
                </a:solidFill>
                <a:latin typeface="Georgia" panose="02040502050405020303" pitchFamily="18" charset="0"/>
                <a:ea typeface="標楷體" panose="03000509000000000000" pitchFamily="65" charset="-120"/>
                <a:cs typeface="Times New Roman" panose="02020603050405020304" pitchFamily="18" charset="0"/>
              </a:rPr>
              <a:t>或對照組</a:t>
            </a:r>
            <a:endParaRPr lang="en-HK" b="1" dirty="0">
              <a:solidFill>
                <a:srgbClr val="FF0000"/>
              </a:solidFill>
            </a:endParaRPr>
          </a:p>
        </p:txBody>
      </p:sp>
    </p:spTree>
    <p:extLst>
      <p:ext uri="{BB962C8B-B14F-4D97-AF65-F5344CB8AC3E}">
        <p14:creationId xmlns:p14="http://schemas.microsoft.com/office/powerpoint/2010/main" val="338994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資料庫圖表 1">
            <a:extLst>
              <a:ext uri="{FF2B5EF4-FFF2-40B4-BE49-F238E27FC236}">
                <a16:creationId xmlns:a16="http://schemas.microsoft.com/office/drawing/2014/main" id="{FFA8C908-4498-945B-E45E-F61D65CF3382}"/>
              </a:ext>
            </a:extLst>
          </p:cNvPr>
          <p:cNvGraphicFramePr/>
          <p:nvPr>
            <p:extLst>
              <p:ext uri="{D42A27DB-BD31-4B8C-83A1-F6EECF244321}">
                <p14:modId xmlns:p14="http://schemas.microsoft.com/office/powerpoint/2010/main" val="1282298893"/>
              </p:ext>
            </p:extLst>
          </p:nvPr>
        </p:nvGraphicFramePr>
        <p:xfrm>
          <a:off x="2847146" y="1390573"/>
          <a:ext cx="6053936" cy="37998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內容版面配置區 2"/>
          <p:cNvSpPr>
            <a:spLocks noGrp="1"/>
          </p:cNvSpPr>
          <p:nvPr>
            <p:ph idx="1"/>
          </p:nvPr>
        </p:nvSpPr>
        <p:spPr>
          <a:xfrm>
            <a:off x="360000" y="900000"/>
            <a:ext cx="8541082" cy="4060883"/>
          </a:xfrm>
        </p:spPr>
        <p:txBody>
          <a:bodyPr>
            <a:normAutofit/>
          </a:bodyPr>
          <a:lstStyle/>
          <a:p>
            <a:pPr algn="just">
              <a:lnSpc>
                <a:spcPct val="125000"/>
              </a:lnSpc>
              <a:spcAft>
                <a:spcPts val="600"/>
              </a:spcAft>
            </a:pPr>
            <a:r>
              <a:rPr lang="zh-TW" altLang="en-US" sz="2000" dirty="0">
                <a:latin typeface="Times" panose="02020603050405020304" pitchFamily="18" charset="0"/>
                <a:ea typeface="標楷體" panose="03000509000000000000" pitchFamily="65" charset="-120"/>
                <a:cs typeface="Times" panose="02020603050405020304" pitchFamily="18" charset="0"/>
              </a:rPr>
              <a:t>研究團隊共招募了</a:t>
            </a:r>
            <a:r>
              <a:rPr lang="en-US" altLang="zh-TW" sz="2000" dirty="0">
                <a:latin typeface="Times" panose="02020603050405020304" pitchFamily="18" charset="0"/>
                <a:ea typeface="標楷體" panose="03000509000000000000" pitchFamily="65" charset="-120"/>
                <a:cs typeface="Times" panose="02020603050405020304" pitchFamily="18" charset="0"/>
              </a:rPr>
              <a:t>375</a:t>
            </a:r>
            <a:r>
              <a:rPr lang="zh-TW" altLang="en-US" sz="2000" dirty="0">
                <a:latin typeface="Times" panose="02020603050405020304" pitchFamily="18" charset="0"/>
                <a:ea typeface="標楷體" panose="03000509000000000000" pitchFamily="65" charset="-120"/>
                <a:cs typeface="Times" panose="02020603050405020304" pitchFamily="18" charset="0"/>
              </a:rPr>
              <a:t>位</a:t>
            </a:r>
            <a:r>
              <a:rPr lang="zh-TW" altLang="en-US" sz="2000" kern="100" dirty="0">
                <a:solidFill>
                  <a:srgbClr val="002060"/>
                </a:solidFill>
                <a:latin typeface="Times" panose="02020603050405020304" pitchFamily="18" charset="0"/>
                <a:ea typeface="標楷體" panose="03000509000000000000" pitchFamily="65" charset="-120"/>
                <a:cs typeface="Times" panose="02020603050405020304" pitchFamily="18" charset="0"/>
              </a:rPr>
              <a:t>參加者</a:t>
            </a:r>
            <a:r>
              <a:rPr lang="zh-TW" altLang="en-US" sz="2000" dirty="0">
                <a:latin typeface="Times" panose="02020603050405020304" pitchFamily="18" charset="0"/>
                <a:ea typeface="標楷體" panose="03000509000000000000" pitchFamily="65" charset="-120"/>
                <a:cs typeface="Times" panose="02020603050405020304" pitchFamily="18" charset="0"/>
              </a:rPr>
              <a:t>分別接受了</a:t>
            </a:r>
            <a:r>
              <a:rPr lang="zh-TW" altLang="en-US" sz="2000" b="1" kern="100" dirty="0">
                <a:solidFill>
                  <a:srgbClr val="002060"/>
                </a:solidFill>
                <a:latin typeface="Times" panose="02020603050405020304" pitchFamily="18" charset="0"/>
                <a:ea typeface="標楷體" panose="03000509000000000000" pitchFamily="65" charset="-120"/>
                <a:cs typeface="Times" panose="02020603050405020304" pitchFamily="18" charset="0"/>
              </a:rPr>
              <a:t>靜觀介入</a:t>
            </a:r>
            <a:r>
              <a:rPr lang="zh-TW" altLang="en-US" sz="2000" dirty="0">
                <a:latin typeface="Times" panose="02020603050405020304" pitchFamily="18" charset="0"/>
                <a:ea typeface="標楷體" panose="03000509000000000000" pitchFamily="65" charset="-120"/>
                <a:cs typeface="Times" panose="02020603050405020304" pitchFamily="18" charset="0"/>
              </a:rPr>
              <a:t>、</a:t>
            </a:r>
            <a:r>
              <a:rPr lang="zh-TW" altLang="en-US" sz="2000" b="1" kern="100" dirty="0">
                <a:solidFill>
                  <a:srgbClr val="002060"/>
                </a:solidFill>
                <a:latin typeface="Times" panose="02020603050405020304" pitchFamily="18" charset="0"/>
                <a:ea typeface="標楷體" panose="03000509000000000000" pitchFamily="65" charset="-120"/>
                <a:cs typeface="Times" panose="02020603050405020304" pitchFamily="18" charset="0"/>
              </a:rPr>
              <a:t>積極行為介入</a:t>
            </a:r>
            <a:r>
              <a:rPr lang="zh-TW" altLang="en-US" sz="2000" dirty="0">
                <a:latin typeface="Times" panose="02020603050405020304" pitchFamily="18" charset="0"/>
                <a:ea typeface="標楷體" panose="03000509000000000000" pitchFamily="65" charset="-120"/>
                <a:cs typeface="Times" panose="02020603050405020304" pitchFamily="18" charset="0"/>
              </a:rPr>
              <a:t>、</a:t>
            </a:r>
            <a:r>
              <a:rPr lang="zh-TW" altLang="en-US" sz="2000" b="1" kern="100" dirty="0">
                <a:solidFill>
                  <a:srgbClr val="002060"/>
                </a:solidFill>
                <a:latin typeface="Times" panose="02020603050405020304" pitchFamily="18" charset="0"/>
                <a:ea typeface="標楷體" panose="03000509000000000000" pitchFamily="65" charset="-120"/>
                <a:cs typeface="Times" panose="02020603050405020304" pitchFamily="18" charset="0"/>
              </a:rPr>
              <a:t>電話「友同行」</a:t>
            </a:r>
            <a:r>
              <a:rPr lang="zh-TW" altLang="en-US" sz="2000" dirty="0">
                <a:latin typeface="Times" panose="02020603050405020304" pitchFamily="18" charset="0"/>
                <a:ea typeface="標楷體" panose="03000509000000000000" pitchFamily="65" charset="-120"/>
                <a:cs typeface="Times" panose="02020603050405020304" pitchFamily="18" charset="0"/>
              </a:rPr>
              <a:t>或</a:t>
            </a:r>
            <a:r>
              <a:rPr lang="zh-TW" altLang="en-US" sz="2000" b="1" kern="100" dirty="0">
                <a:solidFill>
                  <a:srgbClr val="002060"/>
                </a:solidFill>
                <a:latin typeface="Times" panose="02020603050405020304" pitchFamily="18" charset="0"/>
                <a:ea typeface="標楷體" panose="03000509000000000000" pitchFamily="65" charset="-120"/>
                <a:cs typeface="Times" panose="02020603050405020304" pitchFamily="18" charset="0"/>
              </a:rPr>
              <a:t> 心理教育培訓</a:t>
            </a:r>
            <a:r>
              <a:rPr lang="zh-TW" altLang="en-US" sz="2000" dirty="0">
                <a:latin typeface="Times" panose="02020603050405020304" pitchFamily="18" charset="0"/>
                <a:ea typeface="標楷體" panose="03000509000000000000" pitchFamily="65" charset="-120"/>
                <a:cs typeface="Times" panose="02020603050405020304" pitchFamily="18" charset="0"/>
              </a:rPr>
              <a:t>。</a:t>
            </a:r>
            <a:endParaRPr lang="en-US" altLang="zh-TW" sz="2000" dirty="0">
              <a:latin typeface="Times" panose="02020603050405020304" pitchFamily="18" charset="0"/>
              <a:ea typeface="標楷體" panose="03000509000000000000" pitchFamily="65" charset="-120"/>
              <a:cs typeface="Times" panose="02020603050405020304" pitchFamily="18" charset="0"/>
            </a:endParaRPr>
          </a:p>
          <a:p>
            <a:pPr algn="just">
              <a:lnSpc>
                <a:spcPct val="125000"/>
              </a:lnSpc>
              <a:spcAft>
                <a:spcPts val="600"/>
              </a:spcAft>
            </a:pPr>
            <a:r>
              <a:rPr lang="zh-TW" altLang="en-US" sz="2000" dirty="0">
                <a:latin typeface="Times" panose="02020603050405020304" pitchFamily="18" charset="0"/>
                <a:ea typeface="標楷體" panose="03000509000000000000" pitchFamily="65" charset="-120"/>
                <a:cs typeface="Times" panose="02020603050405020304" pitchFamily="18" charset="0"/>
              </a:rPr>
              <a:t>並進行了基線</a:t>
            </a:r>
            <a:r>
              <a:rPr lang="en-US" altLang="zh-TW" sz="2000" dirty="0">
                <a:latin typeface="Times" panose="02020603050405020304" pitchFamily="18" charset="0"/>
                <a:ea typeface="標楷體" panose="03000509000000000000" pitchFamily="65" charset="-120"/>
                <a:cs typeface="Times" panose="02020603050405020304" pitchFamily="18" charset="0"/>
              </a:rPr>
              <a:t>(T1)</a:t>
            </a:r>
            <a:r>
              <a:rPr lang="zh-TW" altLang="en-US" sz="2000" dirty="0">
                <a:latin typeface="Times" panose="02020603050405020304" pitchFamily="18" charset="0"/>
                <a:ea typeface="標楷體" panose="03000509000000000000" pitchFamily="65" charset="-120"/>
                <a:cs typeface="Times" panose="02020603050405020304" pitchFamily="18" charset="0"/>
              </a:rPr>
              <a:t>、完成基線後第</a:t>
            </a:r>
            <a:r>
              <a:rPr lang="zh-TW" altLang="en-US" sz="2000" dirty="0">
                <a:latin typeface="Times New Roman" panose="02020603050405020304" pitchFamily="18" charset="0"/>
                <a:ea typeface="標楷體" panose="03000509000000000000" pitchFamily="65" charset="-120"/>
                <a:cs typeface="Times New Roman" panose="02020603050405020304" pitchFamily="18" charset="0"/>
              </a:rPr>
              <a:t>六</a:t>
            </a:r>
            <a:r>
              <a:rPr lang="zh-CN" altLang="zh-HK" sz="2000" dirty="0">
                <a:latin typeface="Times New Roman" panose="02020603050405020304" pitchFamily="18" charset="0"/>
                <a:ea typeface="標楷體" panose="03000509000000000000" pitchFamily="65" charset="-120"/>
                <a:cs typeface="Times New Roman" panose="02020603050405020304" pitchFamily="18" charset="0"/>
              </a:rPr>
              <a:t>個月</a:t>
            </a:r>
            <a:r>
              <a:rPr lang="en-US" altLang="zh-CN" sz="20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000" dirty="0">
                <a:latin typeface="Times New Roman" panose="02020603050405020304" pitchFamily="18" charset="0"/>
                <a:ea typeface="標楷體" panose="03000509000000000000" pitchFamily="65" charset="-120"/>
                <a:cs typeface="Times New Roman" panose="02020603050405020304" pitchFamily="18" charset="0"/>
              </a:rPr>
              <a:t>(T2)</a:t>
            </a:r>
            <a:r>
              <a:rPr lang="zh-TW" altLang="en-US" sz="2000" dirty="0">
                <a:latin typeface="Times New Roman" panose="02020603050405020304" pitchFamily="18" charset="0"/>
                <a:ea typeface="標楷體" panose="03000509000000000000" pitchFamily="65" charset="-120"/>
                <a:cs typeface="Times New Roman" panose="02020603050405020304" pitchFamily="18" charset="0"/>
              </a:rPr>
              <a:t>及</a:t>
            </a:r>
            <a:r>
              <a:rPr lang="zh-CN" altLang="zh-HK" sz="2000" dirty="0">
                <a:latin typeface="Times New Roman" panose="02020603050405020304" pitchFamily="18" charset="0"/>
                <a:ea typeface="標楷體" panose="03000509000000000000" pitchFamily="65" charset="-120"/>
                <a:cs typeface="Times New Roman" panose="02020603050405020304" pitchFamily="18" charset="0"/>
              </a:rPr>
              <a:t>第</a:t>
            </a:r>
            <a:r>
              <a:rPr lang="zh-TW" altLang="en-US" sz="2000" dirty="0">
                <a:latin typeface="Times New Roman" panose="02020603050405020304" pitchFamily="18" charset="0"/>
                <a:ea typeface="標楷體" panose="03000509000000000000" pitchFamily="65" charset="-120"/>
                <a:cs typeface="Times New Roman" panose="02020603050405020304" pitchFamily="18" charset="0"/>
              </a:rPr>
              <a:t>十二</a:t>
            </a:r>
            <a:r>
              <a:rPr lang="zh-CN" altLang="zh-HK" sz="2000" dirty="0">
                <a:latin typeface="Times New Roman" panose="02020603050405020304" pitchFamily="18" charset="0"/>
                <a:ea typeface="標楷體" panose="03000509000000000000" pitchFamily="65" charset="-120"/>
                <a:cs typeface="Times New Roman" panose="02020603050405020304" pitchFamily="18" charset="0"/>
              </a:rPr>
              <a:t>個月</a:t>
            </a:r>
            <a:r>
              <a:rPr lang="zh-TW" altLang="en-US" sz="2000" dirty="0">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000" dirty="0">
                <a:latin typeface="Times New Roman" panose="02020603050405020304" pitchFamily="18" charset="0"/>
                <a:ea typeface="標楷體" panose="03000509000000000000" pitchFamily="65" charset="-120"/>
                <a:cs typeface="Times New Roman" panose="02020603050405020304" pitchFamily="18" charset="0"/>
              </a:rPr>
              <a:t>(T3)</a:t>
            </a:r>
            <a:r>
              <a:rPr lang="zh-TW" altLang="en-US" sz="2000" dirty="0">
                <a:latin typeface="Times" panose="02020603050405020304" pitchFamily="18" charset="0"/>
                <a:ea typeface="標楷體" panose="03000509000000000000" pitchFamily="65" charset="-120"/>
                <a:cs typeface="Times" panose="02020603050405020304" pitchFamily="18" charset="0"/>
              </a:rPr>
              <a:t>的跟進評估，</a:t>
            </a:r>
            <a:r>
              <a:rPr lang="en-US" altLang="zh-TW" sz="2000" dirty="0">
                <a:latin typeface="Times" panose="02020603050405020304" pitchFamily="18" charset="0"/>
                <a:ea typeface="標楷體" panose="03000509000000000000" pitchFamily="65" charset="-120"/>
                <a:cs typeface="Times" panose="02020603050405020304" pitchFamily="18" charset="0"/>
              </a:rPr>
              <a:t>4</a:t>
            </a:r>
            <a:r>
              <a:rPr lang="zh-TW" altLang="en-US" sz="2000" dirty="0">
                <a:latin typeface="Times" panose="02020603050405020304" pitchFamily="18" charset="0"/>
                <a:ea typeface="標楷體" panose="03000509000000000000" pitchFamily="65" charset="-120"/>
                <a:cs typeface="Times" panose="02020603050405020304" pitchFamily="18" charset="0"/>
              </a:rPr>
              <a:t>個組別分佈如下：</a:t>
            </a:r>
          </a:p>
        </p:txBody>
      </p:sp>
      <p:sp>
        <p:nvSpPr>
          <p:cNvPr id="4" name="TextBox 38">
            <a:extLst>
              <a:ext uri="{FF2B5EF4-FFF2-40B4-BE49-F238E27FC236}">
                <a16:creationId xmlns:a16="http://schemas.microsoft.com/office/drawing/2014/main" id="{5F35F963-FB5A-43D4-AAC4-FBC3CAC040C6}"/>
              </a:ext>
            </a:extLst>
          </p:cNvPr>
          <p:cNvSpPr txBox="1"/>
          <p:nvPr/>
        </p:nvSpPr>
        <p:spPr>
          <a:xfrm>
            <a:off x="1010332" y="193527"/>
            <a:ext cx="2921925" cy="559512"/>
          </a:xfrm>
          <a:prstGeom prst="rect">
            <a:avLst/>
          </a:prstGeom>
          <a:solidFill>
            <a:srgbClr val="96C83C"/>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研究結果 </a:t>
            </a:r>
            <a:r>
              <a:rPr lang="en-US" altLang="zh-HK" sz="2600" b="1" kern="0" dirty="0">
                <a:solidFill>
                  <a:schemeClr val="bg1"/>
                </a:solidFill>
                <a:latin typeface="標楷體" panose="03000509000000000000" pitchFamily="65" charset="-120"/>
                <a:ea typeface="標楷體" panose="03000509000000000000" pitchFamily="65" charset="-120"/>
              </a:rPr>
              <a:t>- </a:t>
            </a:r>
            <a:r>
              <a:rPr lang="zh-TW" altLang="en-US" sz="2600" b="1" kern="0" dirty="0">
                <a:solidFill>
                  <a:schemeClr val="bg1"/>
                </a:solidFill>
                <a:latin typeface="標楷體" panose="03000509000000000000" pitchFamily="65" charset="-120"/>
                <a:ea typeface="標楷體" panose="03000509000000000000" pitchFamily="65" charset="-120"/>
              </a:rPr>
              <a:t>義工 </a:t>
            </a:r>
            <a:endParaRPr lang="en-US" altLang="zh-CN" sz="2600" b="1" kern="0" dirty="0">
              <a:solidFill>
                <a:schemeClr val="bg1"/>
              </a:solidFill>
              <a:latin typeface="標楷體" panose="03000509000000000000" pitchFamily="65" charset="-120"/>
              <a:ea typeface="標楷體" panose="03000509000000000000" pitchFamily="65" charset="-120"/>
            </a:endParaRPr>
          </a:p>
        </p:txBody>
      </p:sp>
      <p:sp>
        <p:nvSpPr>
          <p:cNvPr id="5" name="矩形 4">
            <a:extLst>
              <a:ext uri="{FF2B5EF4-FFF2-40B4-BE49-F238E27FC236}">
                <a16:creationId xmlns:a16="http://schemas.microsoft.com/office/drawing/2014/main" id="{4462E245-168A-49B0-B2E9-C346F273BF46}"/>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 name="矩形 5">
            <a:extLst>
              <a:ext uri="{FF2B5EF4-FFF2-40B4-BE49-F238E27FC236}">
                <a16:creationId xmlns:a16="http://schemas.microsoft.com/office/drawing/2014/main" id="{0177E3F0-5004-4811-A292-31D496E02FDA}"/>
              </a:ext>
            </a:extLst>
          </p:cNvPr>
          <p:cNvSpPr/>
          <p:nvPr/>
        </p:nvSpPr>
        <p:spPr>
          <a:xfrm>
            <a:off x="603526"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 name="矩形 6">
            <a:extLst>
              <a:ext uri="{FF2B5EF4-FFF2-40B4-BE49-F238E27FC236}">
                <a16:creationId xmlns:a16="http://schemas.microsoft.com/office/drawing/2014/main" id="{50D3CD3D-972B-454A-B7D7-1DF359A3A1FE}"/>
              </a:ext>
            </a:extLst>
          </p:cNvPr>
          <p:cNvSpPr/>
          <p:nvPr/>
        </p:nvSpPr>
        <p:spPr>
          <a:xfrm>
            <a:off x="732430"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 name="矩形 7">
            <a:extLst>
              <a:ext uri="{FF2B5EF4-FFF2-40B4-BE49-F238E27FC236}">
                <a16:creationId xmlns:a16="http://schemas.microsoft.com/office/drawing/2014/main" id="{1423572D-F2BD-4FF3-B126-60E98401941D}"/>
              </a:ext>
            </a:extLst>
          </p:cNvPr>
          <p:cNvSpPr/>
          <p:nvPr/>
        </p:nvSpPr>
        <p:spPr>
          <a:xfrm>
            <a:off x="871381"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0" name="投影片編號版面配置區 11">
            <a:extLst>
              <a:ext uri="{FF2B5EF4-FFF2-40B4-BE49-F238E27FC236}">
                <a16:creationId xmlns:a16="http://schemas.microsoft.com/office/drawing/2014/main" id="{346441E5-63B0-42EF-87A1-AB8E32A06273}"/>
              </a:ext>
            </a:extLst>
          </p:cNvPr>
          <p:cNvSpPr>
            <a:spLocks noGrp="1"/>
          </p:cNvSpPr>
          <p:nvPr>
            <p:ph type="sldNum" sz="quarter" idx="12"/>
          </p:nvPr>
        </p:nvSpPr>
        <p:spPr>
          <a:xfrm>
            <a:off x="0" y="273844"/>
            <a:ext cx="545725" cy="394242"/>
          </a:xfrm>
          <a:solidFill>
            <a:srgbClr val="96C83C"/>
          </a:solidFill>
        </p:spPr>
        <p:txBody>
          <a:bodyPr/>
          <a:lstStyle/>
          <a:p>
            <a:pPr algn="ctr"/>
            <a:fld id="{8DA30472-5972-4CC7-866C-2D075E67EE51}" type="slidenum">
              <a:rPr lang="zh-CN" altLang="en-US" sz="2800" smtClean="0">
                <a:latin typeface="+mn-lt"/>
              </a:rPr>
              <a:pPr algn="ctr"/>
              <a:t>8</a:t>
            </a:fld>
            <a:endParaRPr lang="zh-CN" altLang="en-US" sz="2800" dirty="0">
              <a:latin typeface="+mn-lt"/>
            </a:endParaRPr>
          </a:p>
        </p:txBody>
      </p:sp>
      <p:grpSp>
        <p:nvGrpSpPr>
          <p:cNvPr id="18" name="群組 17">
            <a:extLst>
              <a:ext uri="{FF2B5EF4-FFF2-40B4-BE49-F238E27FC236}">
                <a16:creationId xmlns:a16="http://schemas.microsoft.com/office/drawing/2014/main" id="{09BF0A87-DFFF-54D7-E2FB-66CC2D9233FB}"/>
              </a:ext>
            </a:extLst>
          </p:cNvPr>
          <p:cNvGrpSpPr/>
          <p:nvPr/>
        </p:nvGrpSpPr>
        <p:grpSpPr>
          <a:xfrm>
            <a:off x="3021290" y="4351397"/>
            <a:ext cx="4316770" cy="604551"/>
            <a:chOff x="3021290" y="4206617"/>
            <a:chExt cx="4377730" cy="604551"/>
          </a:xfrm>
          <a:noFill/>
        </p:grpSpPr>
        <p:sp>
          <p:nvSpPr>
            <p:cNvPr id="13" name="右大括弧 12">
              <a:extLst>
                <a:ext uri="{FF2B5EF4-FFF2-40B4-BE49-F238E27FC236}">
                  <a16:creationId xmlns:a16="http://schemas.microsoft.com/office/drawing/2014/main" id="{91157FEE-8FD9-28CB-CA3A-C1862FD0D39E}"/>
                </a:ext>
              </a:extLst>
            </p:cNvPr>
            <p:cNvSpPr/>
            <p:nvPr/>
          </p:nvSpPr>
          <p:spPr>
            <a:xfrm rot="5400000">
              <a:off x="5093873" y="2134034"/>
              <a:ext cx="232564" cy="4377730"/>
            </a:xfrm>
            <a:prstGeom prst="rightBrace">
              <a:avLst/>
            </a:prstGeom>
            <a:grpFill/>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HK" altLang="en-US">
                <a:solidFill>
                  <a:sysClr val="windowText" lastClr="000000"/>
                </a:solidFill>
              </a:endParaRPr>
            </a:p>
          </p:txBody>
        </p:sp>
        <p:sp>
          <p:nvSpPr>
            <p:cNvPr id="17" name="TextBox 11">
              <a:extLst>
                <a:ext uri="{FF2B5EF4-FFF2-40B4-BE49-F238E27FC236}">
                  <a16:creationId xmlns:a16="http://schemas.microsoft.com/office/drawing/2014/main" id="{979EC308-81D8-2C88-66ED-548B2C264307}"/>
                </a:ext>
              </a:extLst>
            </p:cNvPr>
            <p:cNvSpPr txBox="1"/>
            <p:nvPr/>
          </p:nvSpPr>
          <p:spPr>
            <a:xfrm>
              <a:off x="4554341" y="4472614"/>
              <a:ext cx="1330187" cy="338554"/>
            </a:xfrm>
            <a:prstGeom prst="rect">
              <a:avLst/>
            </a:prstGeom>
            <a:grpFill/>
            <a:ln w="6350">
              <a:solidFill>
                <a:schemeClr val="accent6">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en-US" sz="1600" b="1" kern="0" dirty="0">
                  <a:solidFill>
                    <a:sysClr val="windowText" lastClr="00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義工組 </a:t>
              </a:r>
              <a:r>
                <a:rPr lang="en-US" altLang="zh-TW" sz="1600" b="1" kern="0" dirty="0">
                  <a:solidFill>
                    <a:sysClr val="windowText" lastClr="00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(185)</a:t>
              </a:r>
              <a:endParaRPr lang="en-GB" sz="1600"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sp>
        <p:nvSpPr>
          <p:cNvPr id="19" name="TextBox 11">
            <a:extLst>
              <a:ext uri="{FF2B5EF4-FFF2-40B4-BE49-F238E27FC236}">
                <a16:creationId xmlns:a16="http://schemas.microsoft.com/office/drawing/2014/main" id="{39FFC559-9647-4C12-699B-657D1670F560}"/>
              </a:ext>
            </a:extLst>
          </p:cNvPr>
          <p:cNvSpPr txBox="1"/>
          <p:nvPr/>
        </p:nvSpPr>
        <p:spPr>
          <a:xfrm>
            <a:off x="7467603" y="4617068"/>
            <a:ext cx="1433479" cy="338554"/>
          </a:xfrm>
          <a:prstGeom prst="rect">
            <a:avLst/>
          </a:prstGeom>
          <a:noFill/>
          <a:ln w="6350">
            <a:solidFill>
              <a:schemeClr val="accent6">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TW" altLang="en-US" sz="1600" b="1" kern="0" dirty="0">
                <a:solidFill>
                  <a:sysClr val="windowText" lastClr="00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對照組 </a:t>
            </a:r>
            <a:r>
              <a:rPr lang="en-US" altLang="zh-TW" sz="1600" b="1" kern="0" dirty="0">
                <a:solidFill>
                  <a:sysClr val="windowText" lastClr="000000"/>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(190)</a:t>
            </a:r>
            <a:endParaRPr lang="en-GB" sz="1600" dirty="0">
              <a:solidFill>
                <a:sysClr val="windowText" lastClr="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cxnSp>
        <p:nvCxnSpPr>
          <p:cNvPr id="21" name="直線單箭頭接點 20">
            <a:extLst>
              <a:ext uri="{FF2B5EF4-FFF2-40B4-BE49-F238E27FC236}">
                <a16:creationId xmlns:a16="http://schemas.microsoft.com/office/drawing/2014/main" id="{43257A51-EB6D-5DA4-652A-3B1D66993681}"/>
              </a:ext>
            </a:extLst>
          </p:cNvPr>
          <p:cNvCxnSpPr/>
          <p:nvPr/>
        </p:nvCxnSpPr>
        <p:spPr>
          <a:xfrm>
            <a:off x="8343900" y="4191000"/>
            <a:ext cx="0" cy="392961"/>
          </a:xfrm>
          <a:prstGeom prst="straightConnector1">
            <a:avLst/>
          </a:prstGeom>
          <a:ln w="9525">
            <a:solidFill>
              <a:schemeClr val="accent6">
                <a:lumMod val="50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5440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格 11">
            <a:extLst>
              <a:ext uri="{FF2B5EF4-FFF2-40B4-BE49-F238E27FC236}">
                <a16:creationId xmlns:a16="http://schemas.microsoft.com/office/drawing/2014/main" id="{24B713F3-ECC5-47D2-B18D-BA0DC06C6AB6}"/>
              </a:ext>
            </a:extLst>
          </p:cNvPr>
          <p:cNvGraphicFramePr>
            <a:graphicFrameLocks noGrp="1"/>
          </p:cNvGraphicFramePr>
          <p:nvPr/>
        </p:nvGraphicFramePr>
        <p:xfrm>
          <a:off x="732430" y="1119438"/>
          <a:ext cx="7035776" cy="3737610"/>
        </p:xfrm>
        <a:graphic>
          <a:graphicData uri="http://schemas.openxmlformats.org/drawingml/2006/table">
            <a:tbl>
              <a:tblPr>
                <a:tableStyleId>{5C22544A-7EE6-4342-B048-85BDC9FD1C3A}</a:tableStyleId>
              </a:tblPr>
              <a:tblGrid>
                <a:gridCol w="1394425">
                  <a:extLst>
                    <a:ext uri="{9D8B030D-6E8A-4147-A177-3AD203B41FA5}">
                      <a16:colId xmlns:a16="http://schemas.microsoft.com/office/drawing/2014/main" val="20000"/>
                    </a:ext>
                  </a:extLst>
                </a:gridCol>
                <a:gridCol w="1288798">
                  <a:extLst>
                    <a:ext uri="{9D8B030D-6E8A-4147-A177-3AD203B41FA5}">
                      <a16:colId xmlns:a16="http://schemas.microsoft.com/office/drawing/2014/main" val="241541124"/>
                    </a:ext>
                  </a:extLst>
                </a:gridCol>
                <a:gridCol w="1450851">
                  <a:extLst>
                    <a:ext uri="{9D8B030D-6E8A-4147-A177-3AD203B41FA5}">
                      <a16:colId xmlns:a16="http://schemas.microsoft.com/office/drawing/2014/main" val="2625862490"/>
                    </a:ext>
                  </a:extLst>
                </a:gridCol>
                <a:gridCol w="1450851">
                  <a:extLst>
                    <a:ext uri="{9D8B030D-6E8A-4147-A177-3AD203B41FA5}">
                      <a16:colId xmlns:a16="http://schemas.microsoft.com/office/drawing/2014/main" val="20002"/>
                    </a:ext>
                  </a:extLst>
                </a:gridCol>
                <a:gridCol w="1450851">
                  <a:extLst>
                    <a:ext uri="{9D8B030D-6E8A-4147-A177-3AD203B41FA5}">
                      <a16:colId xmlns:a16="http://schemas.microsoft.com/office/drawing/2014/main" val="3764205032"/>
                    </a:ext>
                  </a:extLst>
                </a:gridCol>
              </a:tblGrid>
              <a:tr h="194702">
                <a:tc gridSpan="2">
                  <a:txBody>
                    <a:bodyPr/>
                    <a:lstStyle/>
                    <a:p>
                      <a:pPr marL="1257300" indent="84138" algn="ctr">
                        <a:spcAft>
                          <a:spcPts val="0"/>
                        </a:spcAft>
                      </a:pPr>
                      <a:r>
                        <a:rPr lang="en-US" altLang="zh-TW" sz="1300" b="1" kern="100" cap="none" spc="0" dirty="0">
                          <a:ln w="0"/>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a:t>
                      </a:r>
                      <a:endParaRPr lang="zh-TW" altLang="en-US" sz="1300" b="1" kern="100" cap="none" spc="0" dirty="0">
                        <a:ln w="0"/>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20000"/>
                        <a:lumOff val="80000"/>
                      </a:schemeClr>
                    </a:solidFill>
                  </a:tcPr>
                </a:tc>
                <a:tc hMerge="1">
                  <a:txBody>
                    <a:bodyPr/>
                    <a:lstStyle/>
                    <a:p>
                      <a:pPr>
                        <a:spcAft>
                          <a:spcPts val="0"/>
                        </a:spcAft>
                      </a:pPr>
                      <a:r>
                        <a:rPr lang="en-US" altLang="zh-HK" sz="1400" b="0" kern="0" cap="none" spc="0" dirty="0">
                          <a:ln w="0"/>
                          <a:solidFill>
                            <a:schemeClr val="tx1"/>
                          </a:solidFill>
                          <a:effectLst/>
                          <a:latin typeface="Georgia" panose="02040502050405020303" pitchFamily="18" charset="0"/>
                          <a:ea typeface="+mn-ea"/>
                          <a:cs typeface="+mn-cs"/>
                        </a:rPr>
                        <a:t>(N=122)</a:t>
                      </a:r>
                      <a:endParaRPr lang="zh-TW" sz="1400" b="0" kern="100" cap="none" spc="0" dirty="0">
                        <a:ln w="0"/>
                        <a:solidFill>
                          <a:schemeClr val="tx1"/>
                        </a:solidFill>
                        <a:effectLst/>
                        <a:latin typeface="Georgia" panose="02040502050405020303" pitchFamily="18" charset="0"/>
                        <a:ea typeface="新細明體" panose="02020500000000000000" pitchFamily="18" charset="-12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marL="0" algn="ctr" defTabSz="685800" rtl="0" eaLnBrk="1" fontAlgn="ctr" latinLnBrk="0" hangingPunct="1"/>
                      <a:r>
                        <a:rPr lang="zh-TW" altLang="en-US"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總數</a:t>
                      </a:r>
                      <a:endParaRPr lang="en-US" altLang="zh-TW"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20000"/>
                        <a:lumOff val="80000"/>
                      </a:schemeClr>
                    </a:solidFill>
                  </a:tcPr>
                </a:tc>
                <a:tc>
                  <a:txBody>
                    <a:bodyPr/>
                    <a:lstStyle/>
                    <a:p>
                      <a:pPr marL="0" algn="ctr" defTabSz="685800" rtl="0" eaLnBrk="1" fontAlgn="ctr" latinLnBrk="0" hangingPunct="1"/>
                      <a:r>
                        <a:rPr lang="zh-TW" altLang="en-US"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義工組</a:t>
                      </a:r>
                      <a:endParaRPr lang="en-US" altLang="zh-TW"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20000"/>
                        <a:lumOff val="80000"/>
                      </a:schemeClr>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zh-TW" altLang="en-US"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rPr>
                        <a:t>對照組</a:t>
                      </a:r>
                      <a:endParaRPr lang="en-US" altLang="zh-TW" sz="1300" b="1" kern="100" dirty="0">
                        <a:solidFill>
                          <a:srgbClr val="002060"/>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194702">
                <a:tc gridSpan="2">
                  <a:txBody>
                    <a:bodyPr/>
                    <a:lstStyle/>
                    <a:p>
                      <a:pPr marL="1341438" marR="0" lvl="0" indent="0" algn="ctr" defTabSz="685800" rtl="0" eaLnBrk="1" fontAlgn="auto" latinLnBrk="0" hangingPunct="1">
                        <a:lnSpc>
                          <a:spcPct val="100000"/>
                        </a:lnSpc>
                        <a:spcBef>
                          <a:spcPts val="0"/>
                        </a:spcBef>
                        <a:spcAft>
                          <a:spcPts val="0"/>
                        </a:spcAft>
                        <a:buClrTx/>
                        <a:buSzTx/>
                        <a:buFontTx/>
                        <a:buNone/>
                        <a:tabLst>
                          <a:tab pos="1341438" algn="l"/>
                        </a:tabLst>
                        <a:defRPr/>
                      </a:pPr>
                      <a:r>
                        <a:rPr lang="en-US" altLang="zh-HK" sz="1300" b="1" kern="100" cap="none" spc="0" dirty="0">
                          <a:ln w="0"/>
                          <a:solidFill>
                            <a:schemeClr val="tx1"/>
                          </a:solidFill>
                          <a:effectLst/>
                          <a:latin typeface="Times New Roman" panose="02020603050405020304" pitchFamily="18" charset="0"/>
                          <a:ea typeface="新細明體" panose="02020500000000000000" pitchFamily="18" charset="-120"/>
                          <a:cs typeface="Times New Roman" panose="02020603050405020304" pitchFamily="18" charset="0"/>
                        </a:rPr>
                        <a:t>n</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hMerge="1">
                  <a:txBody>
                    <a:bodyPr/>
                    <a:lstStyle/>
                    <a:p>
                      <a:endParaRPr lang="zh-HK" altLang="en-US"/>
                    </a:p>
                  </a:txBody>
                  <a:tcPr/>
                </a:tc>
                <a:tc>
                  <a:txBody>
                    <a:bodyPr/>
                    <a:lstStyle/>
                    <a:p>
                      <a:pPr marL="0" algn="ctr" defTabSz="685800" rtl="0" eaLnBrk="1" fontAlgn="ctr" latinLnBrk="0" hangingPunct="1"/>
                      <a:r>
                        <a:rPr lang="en-US" sz="1300" b="0" kern="0" cap="none" spc="0" dirty="0">
                          <a:ln w="0"/>
                          <a:solidFill>
                            <a:schemeClr val="tx1"/>
                          </a:solidFill>
                          <a:effectLst/>
                          <a:latin typeface="Times New Roman" panose="02020603050405020304" pitchFamily="18" charset="0"/>
                          <a:ea typeface="+mn-ea"/>
                          <a:cs typeface="Times New Roman" panose="02020603050405020304" pitchFamily="18" charset="0"/>
                        </a:rPr>
                        <a:t>375</a:t>
                      </a: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marL="0" algn="ctr" defTabSz="685800" rtl="0" eaLnBrk="1" fontAlgn="ctr" latinLnBrk="0" hangingPunct="1"/>
                      <a:r>
                        <a:rPr lang="en-US" sz="1300" b="0" kern="0" cap="none" spc="0" dirty="0">
                          <a:ln w="0"/>
                          <a:solidFill>
                            <a:schemeClr val="tx1"/>
                          </a:solidFill>
                          <a:effectLst/>
                          <a:latin typeface="Times New Roman" panose="02020603050405020304" pitchFamily="18" charset="0"/>
                          <a:ea typeface="+mn-ea"/>
                          <a:cs typeface="Times New Roman" panose="02020603050405020304" pitchFamily="18" charset="0"/>
                        </a:rPr>
                        <a:t>185</a:t>
                      </a: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pPr marL="0" algn="ctr" defTabSz="685800" rtl="0" eaLnBrk="1" fontAlgn="ctr" latinLnBrk="0" hangingPunct="1"/>
                      <a:r>
                        <a:rPr lang="en-US" sz="1300" b="0" kern="0" cap="none" spc="0" dirty="0">
                          <a:ln w="0"/>
                          <a:solidFill>
                            <a:schemeClr val="tx1"/>
                          </a:solidFill>
                          <a:effectLst/>
                          <a:latin typeface="Times New Roman" panose="02020603050405020304" pitchFamily="18" charset="0"/>
                          <a:ea typeface="+mn-ea"/>
                          <a:cs typeface="Times New Roman" panose="02020603050405020304" pitchFamily="18" charset="0"/>
                        </a:rPr>
                        <a:t>190</a:t>
                      </a:r>
                    </a:p>
                  </a:txBody>
                  <a:tcPr marL="9525" marR="9525" marT="9525"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06362366"/>
                  </a:ext>
                </a:extLst>
              </a:tr>
              <a:tr h="194702">
                <a:tc>
                  <a:txBody>
                    <a:bodyPr/>
                    <a:lstStyle/>
                    <a:p>
                      <a:pPr marL="0"/>
                      <a:r>
                        <a:rPr kumimoji="0" lang="zh-CN" altLang="en-US"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rPr>
                        <a:t>性別</a:t>
                      </a:r>
                      <a:endParaRPr kumimoji="0" lang="en-US" altLang="zh-HK"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08000" lvl="0" indent="0" algn="l" defTabSz="685800" rtl="0" eaLnBrk="1" fontAlgn="t" latinLnBrk="0" hangingPunct="1"/>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男性</a:t>
                      </a:r>
                      <a:endPar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22.4</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28.6</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16.3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4"/>
                  </a:ext>
                </a:extLst>
              </a:tr>
              <a:tr h="194702">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endParaRPr kumimoji="0" lang="zh-TW" altLang="en-US"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108000" lvl="0" indent="0" algn="l" defTabSz="685800" rtl="0" eaLnBrk="1" fontAlgn="t" latinLnBrk="0" hangingPunct="1"/>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女性</a:t>
                      </a:r>
                      <a:endPar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77.6</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71.4</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83.7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5"/>
                  </a:ext>
                </a:extLst>
              </a:tr>
              <a:tr h="194702">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kumimoji="0" lang="zh-CN" altLang="en-US"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rPr>
                        <a:t>年齡</a:t>
                      </a:r>
                      <a:r>
                        <a:rPr kumimoji="0" lang="zh-TW" altLang="en-US"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rPr>
                        <a:t>組別</a:t>
                      </a:r>
                      <a:endParaRPr kumimoji="0" lang="zh-TW" altLang="en-US"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08000" lvl="0" indent="0" algn="l" defTabSz="685800" rtl="0" eaLnBrk="1" fontAlgn="t" latinLnBrk="0" hangingPunct="1"/>
                      <a:r>
                        <a:rPr lang="en-GB"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50-59</a:t>
                      </a: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17.1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20.0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14.2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6729271"/>
                  </a:ext>
                </a:extLst>
              </a:tr>
              <a:tr h="194702">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endParaRPr kumimoji="0" lang="zh-TW" altLang="en-US"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08000" lvl="0" indent="0" algn="l" defTabSz="685800" rtl="0" eaLnBrk="1" fontAlgn="t" latinLnBrk="0" hangingPunct="1"/>
                      <a:r>
                        <a:rPr lang="en-GB"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60-64</a:t>
                      </a: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35.7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36.8</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34.7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4820075"/>
                  </a:ext>
                </a:extLst>
              </a:tr>
              <a:tr h="194702">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endParaRPr kumimoji="0" lang="zh-TW" altLang="en-US"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08000" lvl="0" indent="0" algn="l" defTabSz="685800" rtl="0" eaLnBrk="1" fontAlgn="t" latinLnBrk="0" hangingPunct="1"/>
                      <a:r>
                        <a:rPr lang="en-GB"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65-70</a:t>
                      </a: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300" b="0" i="0" u="none" strike="noStrike" dirty="0">
                          <a:solidFill>
                            <a:srgbClr val="000000"/>
                          </a:solidFill>
                          <a:effectLst/>
                          <a:latin typeface="Times New Roman" panose="02020603050405020304" pitchFamily="18" charset="0"/>
                        </a:rPr>
                        <a:t>47.2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43.2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51.1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630286"/>
                  </a:ext>
                </a:extLst>
              </a:tr>
              <a:tr h="194702">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kumimoji="0" lang="zh-TW" altLang="zh-HK"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婚姻狀況</a:t>
                      </a:r>
                      <a:endParaRPr kumimoji="0" lang="zh-TW" altLang="en-US" sz="1300" b="1"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08000" lvl="0" indent="0" algn="l" defTabSz="685800" rtl="0" eaLnBrk="1" fontAlgn="t" latinLnBrk="0" hangingPunct="1"/>
                      <a:r>
                        <a:rPr lang="zh-HK"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未婚</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GB" sz="1300" b="0" i="0" u="none" strike="noStrike" dirty="0">
                          <a:solidFill>
                            <a:srgbClr val="000000"/>
                          </a:solidFill>
                          <a:effectLst/>
                          <a:latin typeface="Times New Roman" panose="02020603050405020304" pitchFamily="18" charset="0"/>
                        </a:rPr>
                        <a:t>20.5</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07000"/>
                        </a:lnSpc>
                        <a:spcAft>
                          <a:spcPts val="800"/>
                        </a:spcAft>
                      </a:pPr>
                      <a:r>
                        <a:rPr lang="en-GB" altLang="zh-TW"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18.4</a:t>
                      </a:r>
                      <a:endPar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22.6</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7"/>
                  </a:ext>
                </a:extLst>
              </a:tr>
              <a:tr h="194702">
                <a:tc>
                  <a:txBody>
                    <a:bodyPr/>
                    <a:lstStyle/>
                    <a:p>
                      <a:pPr marL="0" lvl="0" indent="0" algn="l" defTabSz="685800" rtl="0" eaLnBrk="1" fontAlgn="t" latinLnBrk="0" hangingPunct="1"/>
                      <a:r>
                        <a:rPr kumimoji="0" lang="en-US" altLang="zh-HK"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rPr>
                        <a:t>	</a:t>
                      </a:r>
                      <a:endParaRPr kumimoji="0" lang="zh-TW" altLang="zh-HK"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08000" lvl="0" indent="0" algn="l" defTabSz="685800" rtl="0" eaLnBrk="1" fontAlgn="t" latinLnBrk="0" hangingPunct="1"/>
                      <a:r>
                        <a:rPr lang="zh-TW"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已婚</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GB" sz="1300" b="0" i="0" u="none" strike="noStrike" dirty="0">
                          <a:solidFill>
                            <a:srgbClr val="000000"/>
                          </a:solidFill>
                          <a:effectLst/>
                          <a:latin typeface="Times New Roman" panose="02020603050405020304" pitchFamily="18" charset="0"/>
                        </a:rPr>
                        <a:t>60.8</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07000"/>
                        </a:lnSpc>
                        <a:spcAft>
                          <a:spcPts val="800"/>
                        </a:spcAft>
                      </a:pPr>
                      <a:r>
                        <a:rPr lang="en-GB" altLang="zh-TW"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64.9</a:t>
                      </a:r>
                      <a:endPar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56.8</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8"/>
                  </a:ext>
                </a:extLst>
              </a:tr>
              <a:tr h="194702">
                <a:tc>
                  <a:txBody>
                    <a:bodyPr/>
                    <a:lstStyle/>
                    <a:p>
                      <a:pPr marL="0" lvl="0" indent="0" algn="l" defTabSz="685800" rtl="0" eaLnBrk="1" fontAlgn="t" latinLnBrk="0" hangingPunct="1"/>
                      <a:endParaRPr kumimoji="0" lang="zh-HK" altLang="en-US"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08000" marR="0" lvl="0" indent="0" algn="l" defTabSz="685800" rtl="0" eaLnBrk="1" fontAlgn="t" latinLnBrk="0" hangingPunct="1">
                        <a:lnSpc>
                          <a:spcPct val="100000"/>
                        </a:lnSpc>
                        <a:spcBef>
                          <a:spcPts val="0"/>
                        </a:spcBef>
                        <a:spcAft>
                          <a:spcPts val="0"/>
                        </a:spcAft>
                        <a:buClrTx/>
                        <a:buSzTx/>
                        <a:buFontTx/>
                        <a:buNone/>
                        <a:tabLst/>
                        <a:defRPr/>
                      </a:pPr>
                      <a:r>
                        <a:rPr lang="zh-TW"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離婚</a:t>
                      </a:r>
                      <a:r>
                        <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分居</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107000"/>
                        </a:lnSpc>
                        <a:spcAft>
                          <a:spcPts val="800"/>
                        </a:spcAft>
                      </a:pPr>
                      <a:r>
                        <a:rPr lang="en-GB" altLang="zh-TW"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13.0</a:t>
                      </a:r>
                      <a:endPar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11.1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208940963"/>
                  </a:ext>
                </a:extLst>
              </a:tr>
              <a:tr h="194702">
                <a:tc>
                  <a:txBody>
                    <a:bodyPr/>
                    <a:lstStyle/>
                    <a:p>
                      <a:pPr marL="0" lvl="0" indent="0" algn="l" defTabSz="685800" rtl="0" eaLnBrk="1" fontAlgn="t" latinLnBrk="0" hangingPunct="1"/>
                      <a:endParaRPr kumimoji="0" lang="zh-HK" altLang="en-US" sz="1300" b="1" i="0" u="none" strike="noStrike" kern="1200" cap="none" spc="0" normalizeH="0" baseline="0" dirty="0">
                        <a:ln>
                          <a:noFill/>
                        </a:ln>
                        <a:solidFill>
                          <a:prstClr val="black"/>
                        </a:solidFill>
                        <a:effectLst/>
                        <a:uLnTx/>
                        <a:uFillTx/>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108000" lvl="0" indent="0" algn="l" defTabSz="685800" rtl="0" eaLnBrk="1" fontAlgn="t" latinLnBrk="0" hangingPunct="1"/>
                      <a:r>
                        <a:rPr lang="zh-TW"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喪偶</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a:lnSpc>
                          <a:spcPct val="107000"/>
                        </a:lnSpc>
                        <a:spcAft>
                          <a:spcPts val="800"/>
                        </a:spcAft>
                      </a:pPr>
                      <a:r>
                        <a:rPr lang="en-GB" altLang="zh-TW"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3.8</a:t>
                      </a:r>
                      <a:endPar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9.5</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83402632"/>
                  </a:ext>
                </a:extLst>
              </a:tr>
              <a:tr h="194702">
                <a:tc>
                  <a:txBody>
                    <a:bodyPr/>
                    <a:lstStyle/>
                    <a:p>
                      <a:pPr marL="0" lvl="0" indent="0" algn="l" defTabSz="685800" rtl="0" eaLnBrk="1" fontAlgn="t" latinLnBrk="0" hangingPunct="1"/>
                      <a:r>
                        <a:rPr lang="zh-TW" altLang="en-US" sz="1300" b="1" kern="1200" dirty="0">
                          <a:solidFill>
                            <a:schemeClr val="tx1"/>
                          </a:solidFill>
                          <a:latin typeface="標楷體" panose="03000509000000000000" pitchFamily="65" charset="-120"/>
                          <a:ea typeface="標楷體" panose="03000509000000000000" pitchFamily="65" charset="-120"/>
                          <a:cs typeface="+mn-cs"/>
                        </a:rPr>
                        <a:t>子女</a:t>
                      </a:r>
                      <a:endParaRPr lang="en-US" altLang="zh-HK" sz="1300" b="1" kern="1200" dirty="0">
                        <a:solidFill>
                          <a:schemeClr val="tx1"/>
                        </a:solidFill>
                        <a:latin typeface="標楷體" panose="03000509000000000000" pitchFamily="65" charset="-120"/>
                        <a:ea typeface="標楷體" panose="03000509000000000000" pitchFamily="65" charset="-120"/>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08000" lvl="0" indent="0" algn="l" defTabSz="685800" rtl="0" eaLnBrk="1" fontAlgn="t" latinLnBrk="0" hangingPunct="1"/>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沒有子女</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33.6</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32.4</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34.7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64177805"/>
                  </a:ext>
                </a:extLst>
              </a:tr>
              <a:tr h="194702">
                <a:tc>
                  <a:txBody>
                    <a:bodyPr/>
                    <a:lstStyle/>
                    <a:p>
                      <a:pPr marL="0" indent="0" algn="just" defTabSz="685800" rtl="0" eaLnBrk="1" latinLnBrk="0" hangingPunct="1">
                        <a:spcAft>
                          <a:spcPts val="0"/>
                        </a:spcAft>
                      </a:pPr>
                      <a:endParaRPr lang="zh-HK" altLang="en-US" sz="1300" kern="1200" dirty="0">
                        <a:solidFill>
                          <a:schemeClr val="tx1"/>
                        </a:solidFill>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108000" lvl="0" indent="0" algn="l" defTabSz="685800" rtl="0" eaLnBrk="1" fontAlgn="t" latinLnBrk="0" hangingPunct="1"/>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有子女</a:t>
                      </a:r>
                      <a:endPar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66.4</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67.6</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65.3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920904761"/>
                  </a:ext>
                </a:extLst>
              </a:tr>
              <a:tr h="194702">
                <a:tc rowSpan="3">
                  <a:txBody>
                    <a:bodyPr/>
                    <a:lstStyle/>
                    <a:p>
                      <a:pPr marL="72000" indent="0" algn="l" defTabSz="685800" rtl="0" eaLnBrk="1" latinLnBrk="0" hangingPunct="1">
                        <a:spcAft>
                          <a:spcPts val="0"/>
                        </a:spcAft>
                      </a:pPr>
                      <a:r>
                        <a:rPr lang="zh-TW" altLang="zh-HK" sz="1300" b="1" kern="1200" dirty="0">
                          <a:solidFill>
                            <a:schemeClr val="tx1"/>
                          </a:solidFill>
                          <a:latin typeface="標楷體" panose="03000509000000000000" pitchFamily="65" charset="-120"/>
                          <a:ea typeface="標楷體" panose="03000509000000000000" pitchFamily="65" charset="-120"/>
                          <a:cs typeface="+mn-cs"/>
                        </a:rPr>
                        <a:t>教育程度</a:t>
                      </a:r>
                      <a:endParaRPr lang="zh-HK" altLang="en-US" sz="1300" b="1" kern="1200" dirty="0">
                        <a:solidFill>
                          <a:schemeClr val="tx1"/>
                        </a:solidFill>
                        <a:latin typeface="標楷體" panose="03000509000000000000" pitchFamily="65" charset="-120"/>
                        <a:ea typeface="標楷體" panose="03000509000000000000" pitchFamily="65" charset="-120"/>
                        <a:cs typeface="+mn-cs"/>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72000" algn="l" fontAlgn="t"/>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小學或以下</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8.0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3.2</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12.6</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57788107"/>
                  </a:ext>
                </a:extLst>
              </a:tr>
              <a:tr h="194702">
                <a:tc vMerge="1">
                  <a:txBody>
                    <a:bodyPr/>
                    <a:lstStyle/>
                    <a:p>
                      <a:pPr marL="0" indent="152400" algn="ctr">
                        <a:spcAft>
                          <a:spcPts val="0"/>
                        </a:spcAft>
                      </a:pPr>
                      <a:endParaRPr lang="zh-TW" altLang="en-US" sz="1400" b="0" kern="0" cap="none" spc="0" dirty="0">
                        <a:ln w="0"/>
                        <a:solidFill>
                          <a:schemeClr val="tx1"/>
                        </a:solidFill>
                        <a:effectLst/>
                        <a:latin typeface="Georgia" panose="02040502050405020303" pitchFamily="18" charset="0"/>
                        <a:ea typeface="+mn-ea"/>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72000" algn="l" fontAlgn="t"/>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中學</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57.9</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54.1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61.6</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076272986"/>
                  </a:ext>
                </a:extLst>
              </a:tr>
              <a:tr h="194702">
                <a:tc vMerge="1">
                  <a:txBody>
                    <a:bodyPr/>
                    <a:lstStyle/>
                    <a:p>
                      <a:pPr marL="93600" indent="152400" algn="ctr">
                        <a:spcAft>
                          <a:spcPts val="0"/>
                        </a:spcAft>
                      </a:pPr>
                      <a:endParaRPr lang="zh-TW" altLang="en-US" sz="1400" b="0" kern="0" cap="none" spc="0" dirty="0">
                        <a:ln w="0"/>
                        <a:solidFill>
                          <a:schemeClr val="tx1"/>
                        </a:solidFill>
                        <a:effectLst/>
                        <a:latin typeface="Georgia" panose="02040502050405020303" pitchFamily="18" charset="0"/>
                        <a:ea typeface="+mn-ea"/>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72000" algn="l" fontAlgn="t"/>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大專或以上</a:t>
                      </a:r>
                      <a:endParaRPr 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34.1</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42.7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25.8</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2968473328"/>
                  </a:ext>
                </a:extLst>
              </a:tr>
              <a:tr h="194702">
                <a:tc rowSpan="2">
                  <a:txBody>
                    <a:bodyPr/>
                    <a:lstStyle/>
                    <a:p>
                      <a:pPr marL="0"/>
                      <a:r>
                        <a:rPr lang="zh-TW" altLang="en-US" sz="1300" b="1" dirty="0">
                          <a:solidFill>
                            <a:schemeClr val="tx1"/>
                          </a:solidFill>
                          <a:latin typeface="標楷體" panose="03000509000000000000" pitchFamily="65" charset="-120"/>
                          <a:ea typeface="標楷體" panose="03000509000000000000" pitchFamily="65" charset="-120"/>
                        </a:rPr>
                        <a:t>患有</a:t>
                      </a:r>
                      <a:r>
                        <a:rPr lang="zh-CN" altLang="en-US" sz="1300" b="1" dirty="0">
                          <a:solidFill>
                            <a:schemeClr val="tx1"/>
                          </a:solidFill>
                          <a:latin typeface="標楷體" panose="03000509000000000000" pitchFamily="65" charset="-120"/>
                          <a:ea typeface="標楷體" panose="03000509000000000000" pitchFamily="65" charset="-120"/>
                        </a:rPr>
                        <a:t>長期疾病</a:t>
                      </a:r>
                      <a:endParaRPr lang="en-US" altLang="zh-HK" sz="1300" b="1" dirty="0">
                        <a:solidFill>
                          <a:schemeClr val="tx1"/>
                        </a:solidFill>
                        <a:latin typeface="標楷體" panose="03000509000000000000" pitchFamily="65" charset="-120"/>
                        <a:ea typeface="標楷體" panose="03000509000000000000" pitchFamily="65" charset="-120"/>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72000"/>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沒有</a:t>
                      </a:r>
                      <a:r>
                        <a:rPr lang="zh-CN"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長期疾病</a:t>
                      </a:r>
                      <a:endPar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40.0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49.7</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30.5</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879697691"/>
                  </a:ext>
                </a:extLst>
              </a:tr>
              <a:tr h="194702">
                <a:tc vMerge="1">
                  <a:txBody>
                    <a:bodyPr/>
                    <a:lstStyle/>
                    <a:p>
                      <a:pPr marL="93600" indent="152400" algn="ctr">
                        <a:spcAft>
                          <a:spcPts val="0"/>
                        </a:spcAft>
                      </a:pPr>
                      <a:endParaRPr lang="zh-TW" altLang="en-US" sz="1400" b="0" kern="0" cap="none" spc="0" dirty="0">
                        <a:ln w="0"/>
                        <a:solidFill>
                          <a:schemeClr val="tx1"/>
                        </a:solidFill>
                        <a:effectLst/>
                        <a:latin typeface="Georgia" panose="02040502050405020303" pitchFamily="18" charset="0"/>
                        <a:ea typeface="+mn-ea"/>
                        <a:cs typeface="+mn-cs"/>
                      </a:endParaRPr>
                    </a:p>
                  </a:txBody>
                  <a:tcPr marL="68580" marR="68580"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72000"/>
                      <a:r>
                        <a:rPr lang="zh-TW"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患有</a:t>
                      </a:r>
                      <a:r>
                        <a:rPr lang="zh-CN" altLang="en-US"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長期疾病</a:t>
                      </a:r>
                      <a:endPar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525" marR="9525" marT="9525"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60.0</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50.3</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algn="ctr" fontAlgn="ctr"/>
                      <a:r>
                        <a:rPr lang="en-US" altLang="zh-HK" sz="1300"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69.5</a:t>
                      </a:r>
                    </a:p>
                  </a:txBody>
                  <a:tcPr marL="9525" marR="9525" marT="9525"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106245545"/>
                  </a:ext>
                </a:extLst>
              </a:tr>
            </a:tbl>
          </a:graphicData>
        </a:graphic>
      </p:graphicFrame>
      <p:sp>
        <p:nvSpPr>
          <p:cNvPr id="15" name="TextBox 38">
            <a:extLst>
              <a:ext uri="{FF2B5EF4-FFF2-40B4-BE49-F238E27FC236}">
                <a16:creationId xmlns:a16="http://schemas.microsoft.com/office/drawing/2014/main" id="{855305C4-F50A-4415-9A4C-B81A9AD01EA4}"/>
              </a:ext>
            </a:extLst>
          </p:cNvPr>
          <p:cNvSpPr txBox="1"/>
          <p:nvPr/>
        </p:nvSpPr>
        <p:spPr>
          <a:xfrm>
            <a:off x="1010332" y="193527"/>
            <a:ext cx="2921925" cy="559512"/>
          </a:xfrm>
          <a:prstGeom prst="rect">
            <a:avLst/>
          </a:prstGeom>
          <a:solidFill>
            <a:srgbClr val="96C83C"/>
          </a:solidFill>
        </p:spPr>
        <p:txBody>
          <a:bodyPr wrap="square" rtlCol="0">
            <a:spAutoFit/>
          </a:bodyPr>
          <a:lstStyle/>
          <a:p>
            <a:pPr>
              <a:lnSpc>
                <a:spcPct val="130000"/>
              </a:lnSpc>
              <a:defRPr/>
            </a:pPr>
            <a:r>
              <a:rPr lang="zh-TW" altLang="en-US" sz="2600" b="1" kern="0" dirty="0">
                <a:solidFill>
                  <a:schemeClr val="bg1"/>
                </a:solidFill>
                <a:latin typeface="標楷體" panose="03000509000000000000" pitchFamily="65" charset="-120"/>
                <a:ea typeface="標楷體" panose="03000509000000000000" pitchFamily="65" charset="-120"/>
              </a:rPr>
              <a:t>義工特徵</a:t>
            </a:r>
          </a:p>
        </p:txBody>
      </p:sp>
      <p:sp>
        <p:nvSpPr>
          <p:cNvPr id="17" name="矩形 16">
            <a:extLst>
              <a:ext uri="{FF2B5EF4-FFF2-40B4-BE49-F238E27FC236}">
                <a16:creationId xmlns:a16="http://schemas.microsoft.com/office/drawing/2014/main" id="{7265B558-A4D8-4941-B418-3A9FFE02269F}"/>
              </a:ext>
            </a:extLst>
          </p:cNvPr>
          <p:cNvSpPr/>
          <p:nvPr/>
        </p:nvSpPr>
        <p:spPr>
          <a:xfrm>
            <a:off x="603526"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8" name="矩形 17">
            <a:extLst>
              <a:ext uri="{FF2B5EF4-FFF2-40B4-BE49-F238E27FC236}">
                <a16:creationId xmlns:a16="http://schemas.microsoft.com/office/drawing/2014/main" id="{4412D02D-B212-4A57-9F2E-562A4179ECC3}"/>
              </a:ext>
            </a:extLst>
          </p:cNvPr>
          <p:cNvSpPr/>
          <p:nvPr/>
        </p:nvSpPr>
        <p:spPr>
          <a:xfrm>
            <a:off x="732430"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9" name="矩形 18">
            <a:extLst>
              <a:ext uri="{FF2B5EF4-FFF2-40B4-BE49-F238E27FC236}">
                <a16:creationId xmlns:a16="http://schemas.microsoft.com/office/drawing/2014/main" id="{80A49EF3-18EC-48E9-8E6D-68A923D74A65}"/>
              </a:ext>
            </a:extLst>
          </p:cNvPr>
          <p:cNvSpPr/>
          <p:nvPr/>
        </p:nvSpPr>
        <p:spPr>
          <a:xfrm>
            <a:off x="871381" y="276227"/>
            <a:ext cx="75476" cy="394243"/>
          </a:xfrm>
          <a:prstGeom prst="rect">
            <a:avLst/>
          </a:prstGeom>
          <a:solidFill>
            <a:srgbClr val="96C8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22" name="矩形 21">
            <a:extLst>
              <a:ext uri="{FF2B5EF4-FFF2-40B4-BE49-F238E27FC236}">
                <a16:creationId xmlns:a16="http://schemas.microsoft.com/office/drawing/2014/main" id="{2BECA35F-F77D-43F0-9563-CEAE7C2B3DF8}"/>
              </a:ext>
            </a:extLst>
          </p:cNvPr>
          <p:cNvSpPr/>
          <p:nvPr/>
        </p:nvSpPr>
        <p:spPr>
          <a:xfrm>
            <a:off x="-9525" y="276226"/>
            <a:ext cx="556551" cy="394243"/>
          </a:xfrm>
          <a:prstGeom prst="rect">
            <a:avLst/>
          </a:prstGeom>
          <a:solidFill>
            <a:srgbClr val="01AC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9" name="投影片編號版面配置區 11">
            <a:extLst>
              <a:ext uri="{FF2B5EF4-FFF2-40B4-BE49-F238E27FC236}">
                <a16:creationId xmlns:a16="http://schemas.microsoft.com/office/drawing/2014/main" id="{9A1B24A7-EDEC-4EAA-AC39-7713EC1BA08F}"/>
              </a:ext>
            </a:extLst>
          </p:cNvPr>
          <p:cNvSpPr>
            <a:spLocks noGrp="1"/>
          </p:cNvSpPr>
          <p:nvPr>
            <p:ph type="sldNum" sz="quarter" idx="12"/>
          </p:nvPr>
        </p:nvSpPr>
        <p:spPr>
          <a:xfrm>
            <a:off x="0" y="273844"/>
            <a:ext cx="545725" cy="394242"/>
          </a:xfrm>
          <a:solidFill>
            <a:srgbClr val="96C83C"/>
          </a:solidFill>
        </p:spPr>
        <p:txBody>
          <a:bodyPr/>
          <a:lstStyle/>
          <a:p>
            <a:pPr algn="ctr"/>
            <a:fld id="{8DA30472-5972-4CC7-866C-2D075E67EE51}" type="slidenum">
              <a:rPr lang="zh-CN" altLang="en-US" sz="2800" smtClean="0">
                <a:latin typeface="+mn-lt"/>
              </a:rPr>
              <a:pPr algn="ctr"/>
              <a:t>9</a:t>
            </a:fld>
            <a:endParaRPr lang="zh-CN" altLang="en-US" sz="2800" dirty="0">
              <a:latin typeface="+mn-lt"/>
            </a:endParaRPr>
          </a:p>
        </p:txBody>
      </p:sp>
      <p:grpSp>
        <p:nvGrpSpPr>
          <p:cNvPr id="2" name="群組 1">
            <a:extLst>
              <a:ext uri="{FF2B5EF4-FFF2-40B4-BE49-F238E27FC236}">
                <a16:creationId xmlns:a16="http://schemas.microsoft.com/office/drawing/2014/main" id="{193A516E-0799-F019-CE8F-BBED6559AC68}"/>
              </a:ext>
            </a:extLst>
          </p:cNvPr>
          <p:cNvGrpSpPr/>
          <p:nvPr/>
        </p:nvGrpSpPr>
        <p:grpSpPr>
          <a:xfrm>
            <a:off x="35290" y="705640"/>
            <a:ext cx="1421944" cy="720000"/>
            <a:chOff x="12430" y="705640"/>
            <a:chExt cx="1421944" cy="720000"/>
          </a:xfrm>
        </p:grpSpPr>
        <p:sp>
          <p:nvSpPr>
            <p:cNvPr id="3" name="矩形: 圓角 2">
              <a:extLst>
                <a:ext uri="{FF2B5EF4-FFF2-40B4-BE49-F238E27FC236}">
                  <a16:creationId xmlns:a16="http://schemas.microsoft.com/office/drawing/2014/main" id="{8B00A8FA-180E-D295-3D6C-82AFDB410F35}"/>
                </a:ext>
              </a:extLst>
            </p:cNvPr>
            <p:cNvSpPr/>
            <p:nvPr/>
          </p:nvSpPr>
          <p:spPr>
            <a:xfrm>
              <a:off x="301460" y="868475"/>
              <a:ext cx="1132914" cy="307777"/>
            </a:xfrm>
            <a:prstGeom prst="roundRect">
              <a:avLst>
                <a:gd name="adj" fmla="val 39362"/>
              </a:avLst>
            </a:prstGeom>
            <a:solidFill>
              <a:srgbClr val="1D2E7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4" name="圖片 3">
              <a:extLst>
                <a:ext uri="{FF2B5EF4-FFF2-40B4-BE49-F238E27FC236}">
                  <a16:creationId xmlns:a16="http://schemas.microsoft.com/office/drawing/2014/main" id="{70A0DD56-3D50-4CB1-C59A-0B953B3A9B9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430" y="705640"/>
              <a:ext cx="720000" cy="720000"/>
            </a:xfrm>
            <a:prstGeom prst="rect">
              <a:avLst/>
            </a:prstGeom>
          </p:spPr>
        </p:pic>
        <p:sp>
          <p:nvSpPr>
            <p:cNvPr id="5" name="文字方塊 4">
              <a:extLst>
                <a:ext uri="{FF2B5EF4-FFF2-40B4-BE49-F238E27FC236}">
                  <a16:creationId xmlns:a16="http://schemas.microsoft.com/office/drawing/2014/main" id="{2DD800F7-A1D2-0FB3-CC83-F9CFDADBFD7F}"/>
                </a:ext>
              </a:extLst>
            </p:cNvPr>
            <p:cNvSpPr txBox="1"/>
            <p:nvPr/>
          </p:nvSpPr>
          <p:spPr>
            <a:xfrm>
              <a:off x="714373" y="868451"/>
              <a:ext cx="638177" cy="307777"/>
            </a:xfrm>
            <a:prstGeom prst="rect">
              <a:avLst/>
            </a:prstGeom>
            <a:noFill/>
          </p:spPr>
          <p:txBody>
            <a:bodyPr wrap="square">
              <a:spAutoFit/>
            </a:bodyPr>
            <a:lstStyle/>
            <a:p>
              <a:pPr algn="ctr" latinLnBrk="1"/>
              <a:r>
                <a:rPr lang="zh-TW" altLang="en-US" sz="14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義工</a:t>
              </a:r>
            </a:p>
          </p:txBody>
        </p:sp>
      </p:grpSp>
    </p:spTree>
    <p:extLst>
      <p:ext uri="{BB962C8B-B14F-4D97-AF65-F5344CB8AC3E}">
        <p14:creationId xmlns:p14="http://schemas.microsoft.com/office/powerpoint/2010/main" val="28252954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160202082519"/>
  <p:tag name="MH_LIBRARY" val="GRAPHIC"/>
  <p:tag name="MH_TYPE" val="SubTitle"/>
  <p:tag name="MH_ORDER" val="1"/>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5793</TotalTime>
  <Words>3943</Words>
  <Application>Microsoft Macintosh PowerPoint</Application>
  <PresentationFormat>On-screen Show (16:9)</PresentationFormat>
  <Paragraphs>907</Paragraphs>
  <Slides>33</Slides>
  <Notes>30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33</vt:i4>
      </vt:variant>
    </vt:vector>
  </HeadingPairs>
  <TitlesOfParts>
    <vt:vector size="44" baseType="lpstr">
      <vt:lpstr>Adobe 繁黑體 Std B</vt:lpstr>
      <vt:lpstr>DFKai-SB</vt:lpstr>
      <vt:lpstr>DFKai-SB</vt:lpstr>
      <vt:lpstr>PMingLiU</vt:lpstr>
      <vt:lpstr>Times</vt:lpstr>
      <vt:lpstr>Arial</vt:lpstr>
      <vt:lpstr>Calibri</vt:lpstr>
      <vt:lpstr>Calibri Light</vt:lpstr>
      <vt:lpstr>Georgia</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kk</dc:creator>
  <cp:lastModifiedBy>JIANG, Da [SEC]</cp:lastModifiedBy>
  <cp:revision>197</cp:revision>
  <cp:lastPrinted>2024-04-17T02:22:04Z</cp:lastPrinted>
  <dcterms:created xsi:type="dcterms:W3CDTF">2016-12-28T11:43:58Z</dcterms:created>
  <dcterms:modified xsi:type="dcterms:W3CDTF">2024-04-17T02:28:05Z</dcterms:modified>
</cp:coreProperties>
</file>